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4" r:id="rId7"/>
    <p:sldId id="263" r:id="rId8"/>
    <p:sldId id="262"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303444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31690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26520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03997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3952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32828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2200218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8743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67473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85622-032C-48F4-9DFA-6DC35BD5A6D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87542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E85622-032C-48F4-9DFA-6DC35BD5A6D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304978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E85622-032C-48F4-9DFA-6DC35BD5A6DE}"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219962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E85622-032C-48F4-9DFA-6DC35BD5A6DE}"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1812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85622-032C-48F4-9DFA-6DC35BD5A6DE}"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45425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85622-032C-48F4-9DFA-6DC35BD5A6D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05893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85622-032C-48F4-9DFA-6DC35BD5A6D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5B783-7B97-45BB-85F3-131CE7FD9AE1}" type="slidenum">
              <a:rPr lang="en-US" smtClean="0"/>
              <a:t>‹#›</a:t>
            </a:fld>
            <a:endParaRPr lang="en-US"/>
          </a:p>
        </p:txBody>
      </p:sp>
    </p:spTree>
    <p:extLst>
      <p:ext uri="{BB962C8B-B14F-4D97-AF65-F5344CB8AC3E}">
        <p14:creationId xmlns:p14="http://schemas.microsoft.com/office/powerpoint/2010/main" val="1098518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E85622-032C-48F4-9DFA-6DC35BD5A6DE}" type="datetimeFigureOut">
              <a:rPr lang="en-US" smtClean="0"/>
              <a:t>1/27/2016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1D5B783-7B97-45BB-85F3-131CE7FD9AE1}" type="slidenum">
              <a:rPr lang="en-US" smtClean="0"/>
              <a:t>‹#›</a:t>
            </a:fld>
            <a:endParaRPr lang="en-US"/>
          </a:p>
        </p:txBody>
      </p:sp>
    </p:spTree>
    <p:extLst>
      <p:ext uri="{BB962C8B-B14F-4D97-AF65-F5344CB8AC3E}">
        <p14:creationId xmlns:p14="http://schemas.microsoft.com/office/powerpoint/2010/main" val="4008418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751162"/>
            <a:ext cx="7766936" cy="2299674"/>
          </a:xfrm>
        </p:spPr>
        <p:txBody>
          <a:bodyPr/>
          <a:lstStyle/>
          <a:p>
            <a:r>
              <a:rPr lang="en-US" sz="3600" dirty="0" err="1" smtClean="0"/>
              <a:t>Problemele</a:t>
            </a:r>
            <a:r>
              <a:rPr lang="en-US" sz="3600" dirty="0" smtClean="0"/>
              <a:t> </a:t>
            </a:r>
            <a:r>
              <a:rPr lang="en-US" sz="3600" dirty="0" err="1" smtClean="0"/>
              <a:t>producatorilor</a:t>
            </a:r>
            <a:r>
              <a:rPr lang="en-US" sz="3600" dirty="0" smtClean="0"/>
              <a:t> </a:t>
            </a:r>
            <a:r>
              <a:rPr lang="en-US" sz="3600" dirty="0" err="1" smtClean="0"/>
              <a:t>si</a:t>
            </a:r>
            <a:r>
              <a:rPr lang="en-US" sz="3600" dirty="0" smtClean="0"/>
              <a:t> </a:t>
            </a:r>
            <a:r>
              <a:rPr lang="en-US" sz="3600" dirty="0" err="1" smtClean="0"/>
              <a:t>exportatorilor</a:t>
            </a:r>
            <a:r>
              <a:rPr lang="en-US" sz="3600" dirty="0" smtClean="0"/>
              <a:t> din </a:t>
            </a:r>
            <a:r>
              <a:rPr lang="en-US" sz="3600" dirty="0" err="1" smtClean="0"/>
              <a:t>agricultura</a:t>
            </a:r>
            <a:r>
              <a:rPr lang="en-US" sz="3600" dirty="0" smtClean="0"/>
              <a:t> in </a:t>
            </a:r>
            <a:r>
              <a:rPr lang="en-US" sz="3600" dirty="0" err="1" smtClean="0"/>
              <a:t>contextul</a:t>
            </a:r>
            <a:r>
              <a:rPr lang="en-US" sz="3600" dirty="0" smtClean="0"/>
              <a:t> </a:t>
            </a:r>
            <a:r>
              <a:rPr lang="en-US" sz="3600" dirty="0" err="1" smtClean="0"/>
              <a:t>implementarii</a:t>
            </a:r>
            <a:r>
              <a:rPr lang="en-US" sz="3600" dirty="0" smtClean="0"/>
              <a:t> DCFTA</a:t>
            </a:r>
            <a:endParaRPr lang="en-US" sz="3600" dirty="0"/>
          </a:p>
        </p:txBody>
      </p:sp>
      <p:sp>
        <p:nvSpPr>
          <p:cNvPr id="3" name="Subtitle 2"/>
          <p:cNvSpPr>
            <a:spLocks noGrp="1"/>
          </p:cNvSpPr>
          <p:nvPr>
            <p:ph type="subTitle" idx="1"/>
          </p:nvPr>
        </p:nvSpPr>
        <p:spPr>
          <a:xfrm>
            <a:off x="1507067" y="4069999"/>
            <a:ext cx="7766936" cy="1096899"/>
          </a:xfrm>
        </p:spPr>
        <p:txBody>
          <a:bodyPr>
            <a:normAutofit fontScale="62500" lnSpcReduction="20000"/>
          </a:bodyPr>
          <a:lstStyle/>
          <a:p>
            <a:r>
              <a:rPr lang="en-US" dirty="0" smtClean="0"/>
              <a:t>Mariana Rufa</a:t>
            </a:r>
          </a:p>
          <a:p>
            <a:r>
              <a:rPr lang="en-US" dirty="0" smtClean="0"/>
              <a:t>Director </a:t>
            </a:r>
            <a:r>
              <a:rPr lang="en-US" dirty="0" err="1" smtClean="0"/>
              <a:t>executiv</a:t>
            </a:r>
            <a:endParaRPr lang="en-US" dirty="0" smtClean="0"/>
          </a:p>
          <a:p>
            <a:r>
              <a:rPr lang="en-US" dirty="0" err="1" smtClean="0"/>
              <a:t>Asociatia</a:t>
            </a:r>
            <a:r>
              <a:rPr lang="en-US" dirty="0" smtClean="0"/>
              <a:t> </a:t>
            </a:r>
            <a:r>
              <a:rPr lang="en-US" dirty="0" err="1" smtClean="0"/>
              <a:t>Businessului</a:t>
            </a:r>
            <a:r>
              <a:rPr lang="en-US" dirty="0" smtClean="0"/>
              <a:t> European din Moldova</a:t>
            </a:r>
          </a:p>
          <a:p>
            <a:r>
              <a:rPr lang="en-US" dirty="0" smtClean="0"/>
              <a:t>EBA  Moldova</a:t>
            </a:r>
            <a:endParaRPr lang="en-US" dirty="0"/>
          </a:p>
        </p:txBody>
      </p:sp>
      <p:pic>
        <p:nvPicPr>
          <p:cNvPr id="5" name="Picture 4" descr="D:\Euromonitor\Euromonitor 2015\logo europa pentru tine.png"/>
          <p:cNvPicPr/>
          <p:nvPr/>
        </p:nvPicPr>
        <p:blipFill>
          <a:blip r:embed="rId2" cstate="print">
            <a:extLst>
              <a:ext uri="{28A0092B-C50C-407E-A947-70E740481C1C}">
                <a14:useLocalDpi xmlns:a14="http://schemas.microsoft.com/office/drawing/2010/main" val="0"/>
              </a:ext>
            </a:extLst>
          </a:blip>
          <a:srcRect l="20863" t="24380" r="20503" b="25208"/>
          <a:stretch>
            <a:fillRect/>
          </a:stretch>
        </p:blipFill>
        <p:spPr bwMode="auto">
          <a:xfrm>
            <a:off x="5035847" y="639087"/>
            <a:ext cx="1026160" cy="768350"/>
          </a:xfrm>
          <a:prstGeom prst="rect">
            <a:avLst/>
          </a:prstGeom>
          <a:noFill/>
          <a:ln>
            <a:noFill/>
          </a:ln>
        </p:spPr>
      </p:pic>
      <p:pic>
        <p:nvPicPr>
          <p:cNvPr id="6" name="Picture 5" descr="Z:\CDDP\Activities\Fundatia Est Europeana-Eurasia\2015 - Monitorizarea Acordului de Asociere\Logouri si disclaimer\USAID Print logos\USAID Print logos\Horizontal_CMYK_600.t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399" y="5269207"/>
            <a:ext cx="1283335" cy="379095"/>
          </a:xfrm>
          <a:prstGeom prst="rect">
            <a:avLst/>
          </a:prstGeom>
          <a:noFill/>
          <a:ln>
            <a:noFill/>
          </a:ln>
        </p:spPr>
      </p:pic>
      <p:pic>
        <p:nvPicPr>
          <p:cNvPr id="7" name="Picture 6" descr="D:\Ion Cebanu\2015 09 Septembrie Evenimente\24, 25 septembrie Financial and taxation implications related to the implementation of DCFTA\Logo-uri\EEF\EEF-M_logo_color_print use_r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29977" y="5132682"/>
            <a:ext cx="495300" cy="515620"/>
          </a:xfrm>
          <a:prstGeom prst="rect">
            <a:avLst/>
          </a:prstGeom>
          <a:noFill/>
          <a:ln>
            <a:noFill/>
          </a:ln>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6874274" y="5028565"/>
            <a:ext cx="1514475" cy="720725"/>
          </a:xfrm>
          <a:prstGeom prst="rect">
            <a:avLst/>
          </a:prstGeom>
        </p:spPr>
      </p:pic>
      <p:pic>
        <p:nvPicPr>
          <p:cNvPr id="9" name="Picture 8"/>
          <p:cNvPicPr/>
          <p:nvPr/>
        </p:nvPicPr>
        <p:blipFill>
          <a:blip r:embed="rId6">
            <a:extLst>
              <a:ext uri="{28A0092B-C50C-407E-A947-70E740481C1C}">
                <a14:useLocalDpi xmlns:a14="http://schemas.microsoft.com/office/drawing/2010/main" val="0"/>
              </a:ext>
            </a:extLst>
          </a:blip>
          <a:srcRect/>
          <a:stretch>
            <a:fillRect/>
          </a:stretch>
        </p:blipFill>
        <p:spPr bwMode="auto">
          <a:xfrm>
            <a:off x="10040156" y="5244372"/>
            <a:ext cx="809625" cy="359410"/>
          </a:xfrm>
          <a:prstGeom prst="rect">
            <a:avLst/>
          </a:prstGeom>
          <a:noFill/>
          <a:ln>
            <a:noFill/>
          </a:ln>
        </p:spPr>
      </p:pic>
      <p:sp>
        <p:nvSpPr>
          <p:cNvPr id="10" name="Rectangle 9"/>
          <p:cNvSpPr/>
          <p:nvPr/>
        </p:nvSpPr>
        <p:spPr>
          <a:xfrm>
            <a:off x="466200" y="5894798"/>
            <a:ext cx="10874829" cy="600164"/>
          </a:xfrm>
          <a:prstGeom prst="rect">
            <a:avLst/>
          </a:prstGeom>
        </p:spPr>
        <p:txBody>
          <a:bodyPr wrap="square">
            <a:spAutoFit/>
          </a:bodyPr>
          <a:lstStyle/>
          <a:p>
            <a:r>
              <a:rPr lang="ro-RO" sz="1100" dirty="0">
                <a:latin typeface="Times New Roman" panose="02020603050405020304" pitchFamily="18" charset="0"/>
                <a:cs typeface="Times New Roman" panose="02020603050405020304" pitchFamily="18" charset="0"/>
              </a:rPr>
              <a:t>Documentul de pozitie este elaborat în cadrul proiectului implementat de EBA Moldova cu suportul oferit de Agenţia SUA pentru Dezvoltare Internaţională (USAID) prin intermediul Fundației Est-Europene și FHI 360. Acest document de pozitie este elaborat datorită ajutorului generos al poporului american oferit prin intermediul Agenţiei SUA pentru Dezvoltare Internaţională (USAID). Opiniile exprimate aparțin autorilor și nu reflectă în mod necesar poziția USAID, a Guvernului SUA, FHI 360 și/sau Fundației Est-Europene. </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74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Aria de </a:t>
            </a:r>
            <a:r>
              <a:rPr lang="en-US" dirty="0" err="1" smtClean="0"/>
              <a:t>acoperire</a:t>
            </a:r>
            <a:r>
              <a:rPr lang="en-US" dirty="0" smtClean="0"/>
              <a:t> a </a:t>
            </a:r>
            <a:r>
              <a:rPr lang="en-US" dirty="0" err="1" smtClean="0"/>
              <a:t>proiectului</a:t>
            </a:r>
            <a:endParaRPr lang="en-US" dirty="0"/>
          </a:p>
        </p:txBody>
      </p:sp>
      <p:sp>
        <p:nvSpPr>
          <p:cNvPr id="3" name="Content Placeholder 2"/>
          <p:cNvSpPr>
            <a:spLocks noGrp="1"/>
          </p:cNvSpPr>
          <p:nvPr>
            <p:ph idx="1"/>
          </p:nvPr>
        </p:nvSpPr>
        <p:spPr/>
        <p:txBody>
          <a:bodyPr/>
          <a:lstStyle/>
          <a:p>
            <a:r>
              <a:rPr lang="en-US" dirty="0" err="1" smtClean="0"/>
              <a:t>Scopul</a:t>
            </a:r>
            <a:r>
              <a:rPr lang="en-US" dirty="0" smtClean="0"/>
              <a:t> – </a:t>
            </a:r>
            <a:r>
              <a:rPr lang="en-US" dirty="0" err="1" smtClean="0"/>
              <a:t>informarea</a:t>
            </a:r>
            <a:r>
              <a:rPr lang="en-US" dirty="0" smtClean="0"/>
              <a:t> </a:t>
            </a:r>
            <a:r>
              <a:rPr lang="en-US" dirty="0" err="1" smtClean="0"/>
              <a:t>agentilor</a:t>
            </a:r>
            <a:r>
              <a:rPr lang="en-US" dirty="0" smtClean="0"/>
              <a:t> </a:t>
            </a:r>
            <a:r>
              <a:rPr lang="en-US" dirty="0" err="1" smtClean="0"/>
              <a:t>economici</a:t>
            </a:r>
            <a:r>
              <a:rPr lang="en-US" dirty="0" smtClean="0"/>
              <a:t> ref la </a:t>
            </a:r>
            <a:r>
              <a:rPr lang="en-US" dirty="0" err="1" smtClean="0"/>
              <a:t>implicatiile</a:t>
            </a:r>
            <a:r>
              <a:rPr lang="en-US" dirty="0" smtClean="0"/>
              <a:t> </a:t>
            </a:r>
            <a:r>
              <a:rPr lang="en-US" dirty="0" err="1" smtClean="0"/>
              <a:t>acordului</a:t>
            </a:r>
            <a:r>
              <a:rPr lang="en-US" dirty="0" smtClean="0"/>
              <a:t> de </a:t>
            </a:r>
            <a:r>
              <a:rPr lang="en-US" dirty="0" err="1" smtClean="0"/>
              <a:t>asociere</a:t>
            </a:r>
            <a:r>
              <a:rPr lang="en-US" dirty="0" smtClean="0"/>
              <a:t> </a:t>
            </a:r>
            <a:r>
              <a:rPr lang="en-US" dirty="0" err="1" smtClean="0"/>
              <a:t>si</a:t>
            </a:r>
            <a:r>
              <a:rPr lang="en-US" dirty="0" smtClean="0"/>
              <a:t> DCFTA ca parte </a:t>
            </a:r>
            <a:r>
              <a:rPr lang="en-US" dirty="0" err="1" smtClean="0"/>
              <a:t>componenta</a:t>
            </a:r>
            <a:r>
              <a:rPr lang="en-US" dirty="0" smtClean="0"/>
              <a:t> a </a:t>
            </a:r>
            <a:r>
              <a:rPr lang="en-US" dirty="0" err="1" smtClean="0"/>
              <a:t>acestuia</a:t>
            </a:r>
            <a:endParaRPr lang="en-US" dirty="0" smtClean="0"/>
          </a:p>
          <a:p>
            <a:r>
              <a:rPr lang="en-US" dirty="0" smtClean="0"/>
              <a:t>19 </a:t>
            </a:r>
            <a:r>
              <a:rPr lang="en-US" dirty="0" err="1" smtClean="0"/>
              <a:t>raioane</a:t>
            </a:r>
            <a:r>
              <a:rPr lang="en-US" dirty="0" smtClean="0"/>
              <a:t> </a:t>
            </a:r>
            <a:r>
              <a:rPr lang="en-US" dirty="0" err="1" smtClean="0"/>
              <a:t>vizitate</a:t>
            </a:r>
            <a:endParaRPr lang="en-US" dirty="0"/>
          </a:p>
          <a:p>
            <a:r>
              <a:rPr lang="en-US" dirty="0" err="1" smtClean="0"/>
              <a:t>Discutii</a:t>
            </a:r>
            <a:r>
              <a:rPr lang="en-US" dirty="0" smtClean="0"/>
              <a:t> </a:t>
            </a:r>
            <a:r>
              <a:rPr lang="en-US" dirty="0" err="1" smtClean="0"/>
              <a:t>purtate</a:t>
            </a:r>
            <a:r>
              <a:rPr lang="en-US" dirty="0" smtClean="0"/>
              <a:t> cu </a:t>
            </a:r>
            <a:r>
              <a:rPr lang="en-US" dirty="0" err="1" smtClean="0"/>
              <a:t>peste</a:t>
            </a:r>
            <a:r>
              <a:rPr lang="en-US" dirty="0" smtClean="0"/>
              <a:t> 550 </a:t>
            </a:r>
            <a:r>
              <a:rPr lang="en-US" dirty="0" err="1" smtClean="0"/>
              <a:t>persoane</a:t>
            </a:r>
            <a:endParaRPr lang="en-US" dirty="0" smtClean="0"/>
          </a:p>
          <a:p>
            <a:r>
              <a:rPr lang="en-US" dirty="0" err="1" smtClean="0"/>
              <a:t>Peste</a:t>
            </a:r>
            <a:r>
              <a:rPr lang="en-US" dirty="0" smtClean="0"/>
              <a:t> 250 </a:t>
            </a:r>
            <a:r>
              <a:rPr lang="en-US" dirty="0" err="1" smtClean="0"/>
              <a:t>producatori</a:t>
            </a:r>
            <a:r>
              <a:rPr lang="en-US" dirty="0" smtClean="0"/>
              <a:t> </a:t>
            </a:r>
            <a:r>
              <a:rPr lang="en-US" dirty="0" err="1" smtClean="0"/>
              <a:t>si</a:t>
            </a:r>
            <a:r>
              <a:rPr lang="en-US" dirty="0" smtClean="0"/>
              <a:t> </a:t>
            </a:r>
            <a:r>
              <a:rPr lang="en-US" dirty="0" err="1" smtClean="0"/>
              <a:t>exportatori</a:t>
            </a:r>
            <a:r>
              <a:rPr lang="en-US" dirty="0" smtClean="0"/>
              <a:t> (</a:t>
            </a:r>
            <a:r>
              <a:rPr lang="en-US" dirty="0" err="1" smtClean="0"/>
              <a:t>majoritatea</a:t>
            </a:r>
            <a:r>
              <a:rPr lang="en-US" dirty="0" smtClean="0"/>
              <a:t> din care, in </a:t>
            </a:r>
            <a:r>
              <a:rPr lang="en-US" dirty="0" err="1" smtClean="0"/>
              <a:t>trecut</a:t>
            </a:r>
            <a:r>
              <a:rPr lang="en-US" dirty="0" smtClean="0"/>
              <a:t> au </a:t>
            </a:r>
            <a:r>
              <a:rPr lang="en-US" dirty="0" err="1" smtClean="0"/>
              <a:t>exportat</a:t>
            </a:r>
            <a:r>
              <a:rPr lang="en-US" dirty="0" smtClean="0"/>
              <a:t> in CSI, </a:t>
            </a:r>
            <a:r>
              <a:rPr lang="en-US" dirty="0" err="1" smtClean="0"/>
              <a:t>aprox</a:t>
            </a:r>
            <a:r>
              <a:rPr lang="en-US" dirty="0" smtClean="0"/>
              <a:t> 10 din </a:t>
            </a:r>
            <a:r>
              <a:rPr lang="en-US" dirty="0" err="1" smtClean="0"/>
              <a:t>ei</a:t>
            </a:r>
            <a:r>
              <a:rPr lang="en-US" dirty="0" smtClean="0"/>
              <a:t> </a:t>
            </a:r>
            <a:r>
              <a:rPr lang="en-US" dirty="0" err="1" smtClean="0"/>
              <a:t>deja</a:t>
            </a:r>
            <a:r>
              <a:rPr lang="en-US" dirty="0" smtClean="0"/>
              <a:t> </a:t>
            </a:r>
            <a:r>
              <a:rPr lang="en-US" dirty="0" err="1" smtClean="0"/>
              <a:t>exporta</a:t>
            </a:r>
            <a:r>
              <a:rPr lang="en-US" dirty="0" smtClean="0"/>
              <a:t> </a:t>
            </a:r>
            <a:r>
              <a:rPr lang="en-US" dirty="0" err="1" smtClean="0"/>
              <a:t>pe</a:t>
            </a:r>
            <a:r>
              <a:rPr lang="en-US" dirty="0" smtClean="0"/>
              <a:t> </a:t>
            </a:r>
            <a:r>
              <a:rPr lang="en-US" dirty="0" err="1" smtClean="0"/>
              <a:t>piata</a:t>
            </a:r>
            <a:r>
              <a:rPr lang="en-US" dirty="0" smtClean="0"/>
              <a:t> UE)</a:t>
            </a:r>
          </a:p>
          <a:p>
            <a:r>
              <a:rPr lang="en-US" dirty="0" err="1" smtClean="0"/>
              <a:t>Toti</a:t>
            </a:r>
            <a:r>
              <a:rPr lang="en-US" dirty="0" smtClean="0"/>
              <a:t> </a:t>
            </a:r>
            <a:r>
              <a:rPr lang="en-US" dirty="0" err="1" smtClean="0"/>
              <a:t>absolut</a:t>
            </a:r>
            <a:r>
              <a:rPr lang="en-US" dirty="0" smtClean="0"/>
              <a:t>  </a:t>
            </a:r>
            <a:r>
              <a:rPr lang="en-US" dirty="0" err="1" smtClean="0"/>
              <a:t>sunt</a:t>
            </a:r>
            <a:r>
              <a:rPr lang="en-US" dirty="0" smtClean="0"/>
              <a:t> </a:t>
            </a:r>
            <a:r>
              <a:rPr lang="en-US" dirty="0" err="1" smtClean="0"/>
              <a:t>interesati</a:t>
            </a:r>
            <a:r>
              <a:rPr lang="en-US" dirty="0" smtClean="0"/>
              <a:t> in  </a:t>
            </a:r>
            <a:r>
              <a:rPr lang="en-US" dirty="0" err="1" smtClean="0"/>
              <a:t>diversificarea</a:t>
            </a:r>
            <a:r>
              <a:rPr lang="en-US" dirty="0" smtClean="0"/>
              <a:t> </a:t>
            </a:r>
            <a:r>
              <a:rPr lang="en-US" dirty="0" err="1" smtClean="0"/>
              <a:t>pietii</a:t>
            </a:r>
            <a:r>
              <a:rPr lang="en-US" dirty="0" smtClean="0"/>
              <a:t>, </a:t>
            </a:r>
            <a:r>
              <a:rPr lang="en-US" dirty="0" err="1" smtClean="0"/>
              <a:t>constientizind</a:t>
            </a:r>
            <a:r>
              <a:rPr lang="en-US" dirty="0" smtClean="0"/>
              <a:t> </a:t>
            </a:r>
            <a:r>
              <a:rPr lang="en-US" dirty="0" err="1" smtClean="0"/>
              <a:t>facoturl</a:t>
            </a:r>
            <a:r>
              <a:rPr lang="en-US" dirty="0" smtClean="0"/>
              <a:t> politic</a:t>
            </a:r>
          </a:p>
          <a:p>
            <a:pPr marL="0" indent="0">
              <a:buNone/>
            </a:pPr>
            <a:endParaRPr lang="en-US" dirty="0"/>
          </a:p>
        </p:txBody>
      </p:sp>
    </p:spTree>
    <p:extLst>
      <p:ext uri="{BB962C8B-B14F-4D97-AF65-F5344CB8AC3E}">
        <p14:creationId xmlns:p14="http://schemas.microsoft.com/office/powerpoint/2010/main" val="344938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Probleme</a:t>
            </a:r>
            <a:r>
              <a:rPr lang="en-US" dirty="0" smtClean="0"/>
              <a:t> de </a:t>
            </a:r>
            <a:r>
              <a:rPr lang="en-US" dirty="0" err="1" smtClean="0"/>
              <a:t>ordin</a:t>
            </a:r>
            <a:r>
              <a:rPr lang="en-US" dirty="0" smtClean="0"/>
              <a:t> general</a:t>
            </a:r>
            <a:endParaRPr lang="en-US" dirty="0"/>
          </a:p>
        </p:txBody>
      </p:sp>
      <p:sp>
        <p:nvSpPr>
          <p:cNvPr id="3" name="Content Placeholder 2"/>
          <p:cNvSpPr>
            <a:spLocks noGrp="1"/>
          </p:cNvSpPr>
          <p:nvPr>
            <p:ph idx="1"/>
          </p:nvPr>
        </p:nvSpPr>
        <p:spPr>
          <a:xfrm>
            <a:off x="677334" y="1319843"/>
            <a:ext cx="8596668" cy="4721520"/>
          </a:xfrm>
        </p:spPr>
        <p:txBody>
          <a:bodyPr>
            <a:normAutofit fontScale="85000" lnSpcReduction="20000"/>
          </a:bodyPr>
          <a:lstStyle/>
          <a:p>
            <a:r>
              <a:rPr lang="en-US" b="1" dirty="0"/>
              <a:t>MEDIATIZARE</a:t>
            </a:r>
            <a:r>
              <a:rPr lang="en-US" dirty="0"/>
              <a:t> </a:t>
            </a:r>
            <a:r>
              <a:rPr lang="en-US" dirty="0" err="1"/>
              <a:t>limitata</a:t>
            </a:r>
            <a:r>
              <a:rPr lang="en-US" dirty="0"/>
              <a:t> in </a:t>
            </a:r>
            <a:r>
              <a:rPr lang="en-US" dirty="0" err="1"/>
              <a:t>rindul</a:t>
            </a:r>
            <a:r>
              <a:rPr lang="en-US" dirty="0"/>
              <a:t> </a:t>
            </a:r>
            <a:r>
              <a:rPr lang="en-US" dirty="0" err="1"/>
              <a:t>agentilor</a:t>
            </a:r>
            <a:r>
              <a:rPr lang="en-US" dirty="0"/>
              <a:t> </a:t>
            </a:r>
            <a:r>
              <a:rPr lang="en-US" dirty="0" err="1"/>
              <a:t>economici</a:t>
            </a:r>
            <a:r>
              <a:rPr lang="en-US" dirty="0"/>
              <a:t> din </a:t>
            </a:r>
            <a:r>
              <a:rPr lang="en-US" dirty="0" err="1"/>
              <a:t>agricultura</a:t>
            </a:r>
            <a:r>
              <a:rPr lang="en-US" dirty="0"/>
              <a:t> ref la </a:t>
            </a:r>
            <a:r>
              <a:rPr lang="en-US" dirty="0" err="1"/>
              <a:t>toate</a:t>
            </a:r>
            <a:r>
              <a:rPr lang="en-US" dirty="0"/>
              <a:t> </a:t>
            </a:r>
            <a:r>
              <a:rPr lang="en-US" dirty="0" err="1"/>
              <a:t>aspectele</a:t>
            </a:r>
            <a:r>
              <a:rPr lang="en-US" dirty="0"/>
              <a:t> </a:t>
            </a:r>
            <a:r>
              <a:rPr lang="en-US" dirty="0" err="1"/>
              <a:t>ce</a:t>
            </a:r>
            <a:r>
              <a:rPr lang="en-US" dirty="0"/>
              <a:t> tin de </a:t>
            </a:r>
            <a:r>
              <a:rPr lang="en-US" dirty="0" err="1"/>
              <a:t>implementarea</a:t>
            </a:r>
            <a:r>
              <a:rPr lang="en-US" dirty="0"/>
              <a:t> </a:t>
            </a:r>
            <a:r>
              <a:rPr lang="en-US" dirty="0" err="1"/>
              <a:t>si</a:t>
            </a:r>
            <a:r>
              <a:rPr lang="en-US" dirty="0"/>
              <a:t> </a:t>
            </a:r>
            <a:r>
              <a:rPr lang="en-US" dirty="0" err="1"/>
              <a:t>aplicarea</a:t>
            </a:r>
            <a:r>
              <a:rPr lang="en-US" dirty="0"/>
              <a:t> DCFTA </a:t>
            </a:r>
            <a:r>
              <a:rPr lang="en-US" dirty="0" err="1"/>
              <a:t>pe</a:t>
            </a:r>
            <a:r>
              <a:rPr lang="en-US" dirty="0"/>
              <a:t> </a:t>
            </a:r>
            <a:r>
              <a:rPr lang="en-US" dirty="0" err="1"/>
              <a:t>filiera</a:t>
            </a:r>
            <a:r>
              <a:rPr lang="en-US" dirty="0"/>
              <a:t> </a:t>
            </a:r>
            <a:r>
              <a:rPr lang="en-US" dirty="0" err="1" smtClean="0"/>
              <a:t>agricultura</a:t>
            </a:r>
            <a:endParaRPr lang="en-US" dirty="0" smtClean="0"/>
          </a:p>
          <a:p>
            <a:r>
              <a:rPr lang="en-US" dirty="0" err="1" smtClean="0"/>
              <a:t>Toate</a:t>
            </a:r>
            <a:r>
              <a:rPr lang="en-US" dirty="0" smtClean="0"/>
              <a:t> </a:t>
            </a:r>
            <a:r>
              <a:rPr lang="en-US" dirty="0" err="1"/>
              <a:t>sectiile</a:t>
            </a:r>
            <a:r>
              <a:rPr lang="en-US" dirty="0"/>
              <a:t> </a:t>
            </a:r>
            <a:r>
              <a:rPr lang="en-US" dirty="0" err="1"/>
              <a:t>agricole</a:t>
            </a:r>
            <a:r>
              <a:rPr lang="en-US" dirty="0"/>
              <a:t> din </a:t>
            </a:r>
            <a:r>
              <a:rPr lang="en-US" dirty="0" err="1"/>
              <a:t>toate</a:t>
            </a:r>
            <a:r>
              <a:rPr lang="en-US" dirty="0"/>
              <a:t> </a:t>
            </a:r>
            <a:r>
              <a:rPr lang="en-US" dirty="0" err="1"/>
              <a:t>raionele</a:t>
            </a:r>
            <a:r>
              <a:rPr lang="en-US" dirty="0"/>
              <a:t> au </a:t>
            </a:r>
            <a:r>
              <a:rPr lang="en-US" dirty="0" err="1"/>
              <a:t>identificat</a:t>
            </a:r>
            <a:r>
              <a:rPr lang="en-US" dirty="0"/>
              <a:t> </a:t>
            </a:r>
            <a:r>
              <a:rPr lang="en-US" dirty="0" err="1"/>
              <a:t>problema</a:t>
            </a:r>
            <a:r>
              <a:rPr lang="en-US" dirty="0"/>
              <a:t> </a:t>
            </a:r>
            <a:r>
              <a:rPr lang="en-US" dirty="0" err="1"/>
              <a:t>informarii</a:t>
            </a:r>
            <a:r>
              <a:rPr lang="en-US" dirty="0"/>
              <a:t> </a:t>
            </a:r>
            <a:r>
              <a:rPr lang="en-US" dirty="0" err="1"/>
              <a:t>si</a:t>
            </a:r>
            <a:r>
              <a:rPr lang="en-US" dirty="0"/>
              <a:t> </a:t>
            </a:r>
            <a:r>
              <a:rPr lang="en-US" dirty="0" err="1"/>
              <a:t>mediatizarii</a:t>
            </a:r>
            <a:r>
              <a:rPr lang="en-US" dirty="0"/>
              <a:t>, </a:t>
            </a:r>
            <a:r>
              <a:rPr lang="en-US" dirty="0" err="1"/>
              <a:t>pe</a:t>
            </a:r>
            <a:r>
              <a:rPr lang="en-US" dirty="0"/>
              <a:t> </a:t>
            </a:r>
            <a:r>
              <a:rPr lang="en-US" dirty="0" err="1"/>
              <a:t>subiecte</a:t>
            </a:r>
            <a:r>
              <a:rPr lang="en-US" dirty="0"/>
              <a:t> concrete  (</a:t>
            </a:r>
            <a:r>
              <a:rPr lang="en-US" dirty="0" err="1"/>
              <a:t>reguli</a:t>
            </a:r>
            <a:r>
              <a:rPr lang="en-US" dirty="0"/>
              <a:t> de </a:t>
            </a:r>
            <a:r>
              <a:rPr lang="en-US" dirty="0" err="1"/>
              <a:t>acces</a:t>
            </a:r>
            <a:r>
              <a:rPr lang="en-US" dirty="0"/>
              <a:t>, </a:t>
            </a:r>
            <a:r>
              <a:rPr lang="en-US" dirty="0" err="1"/>
              <a:t>conditii</a:t>
            </a:r>
            <a:r>
              <a:rPr lang="en-US" dirty="0"/>
              <a:t> de </a:t>
            </a:r>
            <a:r>
              <a:rPr lang="en-US" dirty="0" err="1"/>
              <a:t>etichetare</a:t>
            </a:r>
            <a:r>
              <a:rPr lang="en-US" dirty="0"/>
              <a:t>, </a:t>
            </a:r>
            <a:r>
              <a:rPr lang="en-US" dirty="0" err="1"/>
              <a:t>ambalare</a:t>
            </a:r>
            <a:r>
              <a:rPr lang="en-US" dirty="0"/>
              <a:t>, </a:t>
            </a:r>
            <a:r>
              <a:rPr lang="en-US" dirty="0" err="1"/>
              <a:t>cerintele</a:t>
            </a:r>
            <a:r>
              <a:rPr lang="en-US" dirty="0"/>
              <a:t> </a:t>
            </a:r>
            <a:r>
              <a:rPr lang="en-US" dirty="0" err="1"/>
              <a:t>pietelor</a:t>
            </a:r>
            <a:r>
              <a:rPr lang="en-US" dirty="0"/>
              <a:t>, </a:t>
            </a:r>
            <a:r>
              <a:rPr lang="en-US" dirty="0" err="1"/>
              <a:t>retelelor</a:t>
            </a:r>
            <a:r>
              <a:rPr lang="en-US" dirty="0"/>
              <a:t>, </a:t>
            </a:r>
            <a:r>
              <a:rPr lang="en-US" dirty="0" err="1"/>
              <a:t>etc</a:t>
            </a:r>
            <a:r>
              <a:rPr lang="en-US" dirty="0"/>
              <a:t>) ca </a:t>
            </a:r>
            <a:r>
              <a:rPr lang="en-US" dirty="0" err="1"/>
              <a:t>fiind</a:t>
            </a:r>
            <a:r>
              <a:rPr lang="en-US" dirty="0"/>
              <a:t> </a:t>
            </a:r>
            <a:r>
              <a:rPr lang="en-US" dirty="0" err="1"/>
              <a:t>una</a:t>
            </a:r>
            <a:r>
              <a:rPr lang="en-US" dirty="0"/>
              <a:t> </a:t>
            </a:r>
            <a:r>
              <a:rPr lang="en-US" dirty="0" err="1"/>
              <a:t>cea</a:t>
            </a:r>
            <a:r>
              <a:rPr lang="en-US" dirty="0"/>
              <a:t> </a:t>
            </a:r>
            <a:r>
              <a:rPr lang="en-US" dirty="0" err="1"/>
              <a:t>mai</a:t>
            </a:r>
            <a:r>
              <a:rPr lang="en-US" dirty="0"/>
              <a:t> </a:t>
            </a:r>
            <a:r>
              <a:rPr lang="en-US" dirty="0" err="1"/>
              <a:t>grava</a:t>
            </a:r>
            <a:endParaRPr lang="en-US" b="1" dirty="0" smtClean="0"/>
          </a:p>
          <a:p>
            <a:pPr>
              <a:buFont typeface="Arial" panose="020B0604020202020204" pitchFamily="34" charset="0"/>
              <a:buChar char="•"/>
            </a:pPr>
            <a:r>
              <a:rPr lang="en-US" dirty="0" err="1" smtClean="0"/>
              <a:t>cotele</a:t>
            </a:r>
            <a:r>
              <a:rPr lang="en-US" dirty="0" smtClean="0"/>
              <a:t> (cum </a:t>
            </a:r>
            <a:r>
              <a:rPr lang="en-US" dirty="0" err="1" smtClean="0"/>
              <a:t>acestea</a:t>
            </a:r>
            <a:r>
              <a:rPr lang="en-US" dirty="0" smtClean="0"/>
              <a:t> </a:t>
            </a:r>
            <a:r>
              <a:rPr lang="en-US" dirty="0" err="1" smtClean="0"/>
              <a:t>functioneaza</a:t>
            </a:r>
            <a:r>
              <a:rPr lang="en-US" dirty="0" smtClean="0"/>
              <a:t> </a:t>
            </a:r>
            <a:r>
              <a:rPr lang="en-US" dirty="0" err="1" smtClean="0"/>
              <a:t>si</a:t>
            </a:r>
            <a:r>
              <a:rPr lang="en-US" dirty="0" smtClean="0"/>
              <a:t> </a:t>
            </a:r>
            <a:r>
              <a:rPr lang="en-US" dirty="0" err="1" smtClean="0"/>
              <a:t>daca</a:t>
            </a:r>
            <a:r>
              <a:rPr lang="en-US" dirty="0" smtClean="0"/>
              <a:t>/in </a:t>
            </a:r>
            <a:r>
              <a:rPr lang="en-US" dirty="0" err="1" smtClean="0"/>
              <a:t>ce</a:t>
            </a:r>
            <a:r>
              <a:rPr lang="en-US" dirty="0" smtClean="0"/>
              <a:t> mod pot fi </a:t>
            </a:r>
            <a:r>
              <a:rPr lang="en-US" dirty="0" err="1" smtClean="0"/>
              <a:t>modificate</a:t>
            </a:r>
            <a:r>
              <a:rPr lang="en-US" dirty="0" smtClean="0"/>
              <a:t>)</a:t>
            </a:r>
          </a:p>
          <a:p>
            <a:pPr>
              <a:buFont typeface="Arial" panose="020B0604020202020204" pitchFamily="34" charset="0"/>
              <a:buChar char="•"/>
            </a:pPr>
            <a:r>
              <a:rPr lang="en-US" dirty="0" err="1" smtClean="0"/>
              <a:t>Reguli</a:t>
            </a:r>
            <a:r>
              <a:rPr lang="en-US" dirty="0" smtClean="0"/>
              <a:t> de  </a:t>
            </a:r>
            <a:r>
              <a:rPr lang="en-US" dirty="0" err="1" smtClean="0"/>
              <a:t>acces</a:t>
            </a:r>
            <a:r>
              <a:rPr lang="en-US" dirty="0" smtClean="0"/>
              <a:t> </a:t>
            </a:r>
            <a:r>
              <a:rPr lang="en-US" dirty="0" err="1" smtClean="0"/>
              <a:t>pe</a:t>
            </a:r>
            <a:r>
              <a:rPr lang="en-US" dirty="0" smtClean="0"/>
              <a:t> </a:t>
            </a:r>
            <a:r>
              <a:rPr lang="en-US" dirty="0" err="1" smtClean="0"/>
              <a:t>piata</a:t>
            </a:r>
            <a:r>
              <a:rPr lang="en-US" dirty="0" smtClean="0"/>
              <a:t> UE </a:t>
            </a:r>
            <a:r>
              <a:rPr lang="en-US" dirty="0" err="1" smtClean="0"/>
              <a:t>pu</a:t>
            </a:r>
            <a:r>
              <a:rPr lang="en-US" dirty="0" smtClean="0"/>
              <a:t> </a:t>
            </a:r>
            <a:r>
              <a:rPr lang="en-US" dirty="0" err="1" smtClean="0"/>
              <a:t>produse</a:t>
            </a:r>
            <a:r>
              <a:rPr lang="en-US" dirty="0" smtClean="0"/>
              <a:t> agro-</a:t>
            </a:r>
            <a:r>
              <a:rPr lang="en-US" dirty="0" err="1" smtClean="0"/>
              <a:t>alimentare</a:t>
            </a:r>
            <a:r>
              <a:rPr lang="en-US" dirty="0" smtClean="0"/>
              <a:t> in stare </a:t>
            </a:r>
            <a:r>
              <a:rPr lang="en-US" dirty="0" err="1" smtClean="0"/>
              <a:t>proaspata</a:t>
            </a:r>
            <a:r>
              <a:rPr lang="en-US" dirty="0" smtClean="0"/>
              <a:t> </a:t>
            </a:r>
            <a:r>
              <a:rPr lang="en-US" dirty="0" err="1" smtClean="0"/>
              <a:t>si</a:t>
            </a:r>
            <a:r>
              <a:rPr lang="en-US" dirty="0" smtClean="0"/>
              <a:t> </a:t>
            </a:r>
            <a:r>
              <a:rPr lang="en-US" dirty="0" err="1" smtClean="0"/>
              <a:t>procesata</a:t>
            </a:r>
            <a:r>
              <a:rPr lang="en-US" dirty="0" smtClean="0"/>
              <a:t> </a:t>
            </a:r>
          </a:p>
          <a:p>
            <a:pPr marL="0" indent="0">
              <a:buNone/>
            </a:pPr>
            <a:r>
              <a:rPr lang="en-US" dirty="0" err="1" smtClean="0"/>
              <a:t>Reguli</a:t>
            </a:r>
            <a:r>
              <a:rPr lang="en-US" dirty="0" smtClean="0"/>
              <a:t> </a:t>
            </a:r>
            <a:r>
              <a:rPr lang="en-US" dirty="0" err="1" smtClean="0"/>
              <a:t>impuse</a:t>
            </a:r>
            <a:r>
              <a:rPr lang="en-US" dirty="0" smtClean="0"/>
              <a:t> de </a:t>
            </a:r>
            <a:r>
              <a:rPr lang="en-US" dirty="0" err="1" smtClean="0"/>
              <a:t>pietele</a:t>
            </a:r>
            <a:r>
              <a:rPr lang="en-US" dirty="0" smtClean="0"/>
              <a:t> </a:t>
            </a:r>
            <a:r>
              <a:rPr lang="en-US" dirty="0" err="1" smtClean="0"/>
              <a:t>si</a:t>
            </a:r>
            <a:r>
              <a:rPr lang="en-US" dirty="0" smtClean="0"/>
              <a:t> </a:t>
            </a:r>
            <a:r>
              <a:rPr lang="en-US" dirty="0" err="1" smtClean="0"/>
              <a:t>retelele</a:t>
            </a:r>
            <a:r>
              <a:rPr lang="en-US" dirty="0" smtClean="0"/>
              <a:t> din Ro </a:t>
            </a:r>
            <a:r>
              <a:rPr lang="en-US" dirty="0" err="1" smtClean="0"/>
              <a:t>si</a:t>
            </a:r>
            <a:r>
              <a:rPr lang="en-US" dirty="0" smtClean="0"/>
              <a:t> </a:t>
            </a:r>
            <a:r>
              <a:rPr lang="en-US" dirty="0" err="1" smtClean="0"/>
              <a:t>alte</a:t>
            </a:r>
            <a:r>
              <a:rPr lang="en-US" dirty="0" smtClean="0"/>
              <a:t> </a:t>
            </a:r>
            <a:r>
              <a:rPr lang="en-US" dirty="0" err="1" smtClean="0"/>
              <a:t>tari</a:t>
            </a:r>
            <a:r>
              <a:rPr lang="en-US" dirty="0" smtClean="0"/>
              <a:t> UE, </a:t>
            </a:r>
            <a:r>
              <a:rPr lang="en-US" dirty="0" err="1" smtClean="0"/>
              <a:t>cerintele</a:t>
            </a:r>
            <a:r>
              <a:rPr lang="en-US" dirty="0" smtClean="0"/>
              <a:t> de </a:t>
            </a:r>
            <a:r>
              <a:rPr lang="en-US" dirty="0" err="1" smtClean="0"/>
              <a:t>ambalare</a:t>
            </a:r>
            <a:r>
              <a:rPr lang="en-US" dirty="0" smtClean="0"/>
              <a:t>, </a:t>
            </a:r>
            <a:r>
              <a:rPr lang="en-US" dirty="0" err="1" smtClean="0"/>
              <a:t>etichetare</a:t>
            </a:r>
            <a:r>
              <a:rPr lang="en-US" dirty="0" smtClean="0"/>
              <a:t>, marketing international, </a:t>
            </a:r>
            <a:r>
              <a:rPr lang="en-US" dirty="0" err="1" smtClean="0"/>
              <a:t>tehnici</a:t>
            </a:r>
            <a:r>
              <a:rPr lang="en-US" dirty="0" smtClean="0"/>
              <a:t> de </a:t>
            </a:r>
            <a:r>
              <a:rPr lang="en-US" dirty="0" err="1" smtClean="0"/>
              <a:t>vinzari</a:t>
            </a:r>
            <a:r>
              <a:rPr lang="en-US" dirty="0" smtClean="0"/>
              <a:t> </a:t>
            </a:r>
            <a:r>
              <a:rPr lang="en-US" dirty="0" err="1" smtClean="0"/>
              <a:t>si</a:t>
            </a:r>
            <a:r>
              <a:rPr lang="en-US" dirty="0" smtClean="0"/>
              <a:t> </a:t>
            </a:r>
            <a:r>
              <a:rPr lang="en-US" dirty="0" err="1" smtClean="0"/>
              <a:t>negocieri</a:t>
            </a:r>
            <a:r>
              <a:rPr lang="en-US" dirty="0" smtClean="0"/>
              <a:t> </a:t>
            </a:r>
            <a:r>
              <a:rPr lang="en-US" dirty="0" err="1" smtClean="0"/>
              <a:t>pe</a:t>
            </a:r>
            <a:r>
              <a:rPr lang="en-US" dirty="0" smtClean="0"/>
              <a:t> </a:t>
            </a:r>
            <a:r>
              <a:rPr lang="en-US" dirty="0" err="1" smtClean="0"/>
              <a:t>piata</a:t>
            </a:r>
            <a:r>
              <a:rPr lang="en-US" dirty="0" smtClean="0"/>
              <a:t> UE, </a:t>
            </a:r>
            <a:r>
              <a:rPr lang="en-US" dirty="0" err="1" smtClean="0"/>
              <a:t>mecanismele</a:t>
            </a:r>
            <a:r>
              <a:rPr lang="en-US" dirty="0" smtClean="0"/>
              <a:t> de </a:t>
            </a:r>
            <a:r>
              <a:rPr lang="en-US" dirty="0" err="1" smtClean="0"/>
              <a:t>identificare</a:t>
            </a:r>
            <a:r>
              <a:rPr lang="en-US" dirty="0" smtClean="0"/>
              <a:t> de </a:t>
            </a:r>
            <a:r>
              <a:rPr lang="en-US" dirty="0" err="1" smtClean="0"/>
              <a:t>parteneri</a:t>
            </a:r>
            <a:r>
              <a:rPr lang="en-US" dirty="0" smtClean="0"/>
              <a:t>, </a:t>
            </a:r>
            <a:r>
              <a:rPr lang="en-US" dirty="0" err="1" smtClean="0"/>
              <a:t>etc</a:t>
            </a:r>
            <a:r>
              <a:rPr lang="en-US" dirty="0" smtClean="0"/>
              <a:t>)</a:t>
            </a:r>
          </a:p>
          <a:p>
            <a:pPr>
              <a:buFont typeface="Arial" panose="020B0604020202020204" pitchFamily="34" charset="0"/>
              <a:buChar char="•"/>
            </a:pPr>
            <a:r>
              <a:rPr lang="en-US" dirty="0" err="1" smtClean="0"/>
              <a:t>preturile</a:t>
            </a:r>
            <a:r>
              <a:rPr lang="en-US" dirty="0" smtClean="0"/>
              <a:t> de </a:t>
            </a:r>
            <a:r>
              <a:rPr lang="en-US" dirty="0" err="1" smtClean="0"/>
              <a:t>intrare</a:t>
            </a:r>
            <a:r>
              <a:rPr lang="en-US" dirty="0" smtClean="0"/>
              <a:t> </a:t>
            </a:r>
            <a:r>
              <a:rPr lang="en-US" dirty="0" err="1" smtClean="0"/>
              <a:t>pe</a:t>
            </a:r>
            <a:r>
              <a:rPr lang="en-US" dirty="0" smtClean="0"/>
              <a:t> </a:t>
            </a:r>
            <a:r>
              <a:rPr lang="en-US" dirty="0" err="1" smtClean="0"/>
              <a:t>piata</a:t>
            </a:r>
            <a:r>
              <a:rPr lang="en-US" dirty="0" smtClean="0"/>
              <a:t> in </a:t>
            </a:r>
            <a:r>
              <a:rPr lang="en-US" dirty="0" err="1" smtClean="0"/>
              <a:t>eventualitatea</a:t>
            </a:r>
            <a:r>
              <a:rPr lang="en-US" dirty="0" smtClean="0"/>
              <a:t> </a:t>
            </a:r>
            <a:r>
              <a:rPr lang="en-US" dirty="0" err="1" smtClean="0"/>
              <a:t>expirarii</a:t>
            </a:r>
            <a:r>
              <a:rPr lang="en-US" dirty="0" smtClean="0"/>
              <a:t> </a:t>
            </a:r>
            <a:r>
              <a:rPr lang="en-US" dirty="0" err="1" smtClean="0"/>
              <a:t>cotei</a:t>
            </a:r>
            <a:r>
              <a:rPr lang="en-US" dirty="0" smtClean="0"/>
              <a:t>, cum </a:t>
            </a:r>
            <a:r>
              <a:rPr lang="en-US" dirty="0" err="1" smtClean="0"/>
              <a:t>acestea</a:t>
            </a:r>
            <a:r>
              <a:rPr lang="en-US" dirty="0" smtClean="0"/>
              <a:t> pot fi </a:t>
            </a:r>
            <a:r>
              <a:rPr lang="en-US" dirty="0" err="1" smtClean="0"/>
              <a:t>identificate</a:t>
            </a:r>
            <a:endParaRPr lang="en-US" dirty="0"/>
          </a:p>
          <a:p>
            <a:pPr>
              <a:buFont typeface="Arial" panose="020B0604020202020204" pitchFamily="34" charset="0"/>
              <a:buChar char="•"/>
            </a:pPr>
            <a:r>
              <a:rPr lang="en-US" dirty="0" err="1" smtClean="0"/>
              <a:t>procedurile</a:t>
            </a:r>
            <a:r>
              <a:rPr lang="en-US" dirty="0" smtClean="0"/>
              <a:t> </a:t>
            </a:r>
            <a:r>
              <a:rPr lang="en-US" dirty="0" err="1" smtClean="0"/>
              <a:t>vamale</a:t>
            </a:r>
            <a:r>
              <a:rPr lang="en-US" dirty="0" smtClean="0"/>
              <a:t> de pre-export</a:t>
            </a:r>
          </a:p>
          <a:p>
            <a:pPr>
              <a:buFont typeface="Arial" panose="020B0604020202020204" pitchFamily="34" charset="0"/>
              <a:buChar char="•"/>
            </a:pPr>
            <a:r>
              <a:rPr lang="en-US" dirty="0" err="1"/>
              <a:t>s</a:t>
            </a:r>
            <a:r>
              <a:rPr lang="en-US" dirty="0" err="1" smtClean="0"/>
              <a:t>crisorile</a:t>
            </a:r>
            <a:r>
              <a:rPr lang="en-US" dirty="0" smtClean="0"/>
              <a:t> de </a:t>
            </a:r>
            <a:r>
              <a:rPr lang="en-US" dirty="0" err="1" smtClean="0"/>
              <a:t>garantii</a:t>
            </a:r>
            <a:r>
              <a:rPr lang="en-US" dirty="0" smtClean="0"/>
              <a:t> </a:t>
            </a:r>
            <a:r>
              <a:rPr lang="en-US" dirty="0" err="1" smtClean="0"/>
              <a:t>solicitate</a:t>
            </a:r>
            <a:r>
              <a:rPr lang="en-US" dirty="0" smtClean="0"/>
              <a:t> de </a:t>
            </a:r>
            <a:r>
              <a:rPr lang="en-US" dirty="0" err="1" smtClean="0"/>
              <a:t>partenerii</a:t>
            </a:r>
            <a:r>
              <a:rPr lang="en-US" dirty="0" smtClean="0"/>
              <a:t> din </a:t>
            </a:r>
            <a:r>
              <a:rPr lang="en-US" dirty="0" err="1" smtClean="0"/>
              <a:t>tarile</a:t>
            </a:r>
            <a:r>
              <a:rPr lang="en-US" dirty="0" smtClean="0"/>
              <a:t> UE</a:t>
            </a:r>
          </a:p>
          <a:p>
            <a:pPr>
              <a:buFont typeface="Arial" panose="020B0604020202020204" pitchFamily="34" charset="0"/>
              <a:buChar char="•"/>
            </a:pPr>
            <a:r>
              <a:rPr lang="en-US" dirty="0" err="1" smtClean="0"/>
              <a:t>procedura</a:t>
            </a:r>
            <a:r>
              <a:rPr lang="en-US" dirty="0" smtClean="0"/>
              <a:t> de </a:t>
            </a:r>
            <a:r>
              <a:rPr lang="en-US" dirty="0" err="1" smtClean="0"/>
              <a:t>eliberare</a:t>
            </a:r>
            <a:r>
              <a:rPr lang="en-US" dirty="0" smtClean="0"/>
              <a:t> a </a:t>
            </a:r>
            <a:r>
              <a:rPr lang="en-US" dirty="0" err="1" smtClean="0"/>
              <a:t>certificatelor</a:t>
            </a:r>
            <a:r>
              <a:rPr lang="en-US" dirty="0" smtClean="0"/>
              <a:t> ANSA</a:t>
            </a:r>
          </a:p>
          <a:p>
            <a:pPr>
              <a:buFont typeface="Arial" panose="020B0604020202020204" pitchFamily="34" charset="0"/>
              <a:buChar char="•"/>
            </a:pPr>
            <a:r>
              <a:rPr lang="en-US" dirty="0" err="1" smtClean="0"/>
              <a:t>Instrumentele</a:t>
            </a:r>
            <a:r>
              <a:rPr lang="en-US" dirty="0" smtClean="0"/>
              <a:t> </a:t>
            </a:r>
            <a:r>
              <a:rPr lang="en-US" dirty="0" err="1" smtClean="0"/>
              <a:t>financiare</a:t>
            </a:r>
            <a:r>
              <a:rPr lang="en-US" dirty="0" smtClean="0"/>
              <a:t> </a:t>
            </a:r>
            <a:r>
              <a:rPr lang="en-US" dirty="0" err="1" smtClean="0"/>
              <a:t>oferite</a:t>
            </a:r>
            <a:r>
              <a:rPr lang="en-US" dirty="0" smtClean="0"/>
              <a:t> de </a:t>
            </a:r>
            <a:r>
              <a:rPr lang="en-US" dirty="0" err="1" smtClean="0"/>
              <a:t>institutiile</a:t>
            </a:r>
            <a:r>
              <a:rPr lang="en-US" dirty="0" smtClean="0"/>
              <a:t> </a:t>
            </a:r>
            <a:r>
              <a:rPr lang="en-US" dirty="0" err="1" smtClean="0"/>
              <a:t>financiare</a:t>
            </a:r>
            <a:r>
              <a:rPr lang="en-US" dirty="0" smtClean="0"/>
              <a:t> </a:t>
            </a:r>
            <a:r>
              <a:rPr lang="en-US" dirty="0" err="1" smtClean="0"/>
              <a:t>si</a:t>
            </a:r>
            <a:r>
              <a:rPr lang="en-US" dirty="0" smtClean="0"/>
              <a:t> non </a:t>
            </a:r>
            <a:r>
              <a:rPr lang="en-US" dirty="0" err="1" smtClean="0"/>
              <a:t>finaciare</a:t>
            </a:r>
            <a:r>
              <a:rPr lang="en-US" dirty="0" smtClean="0"/>
              <a:t> care </a:t>
            </a:r>
            <a:r>
              <a:rPr lang="en-US" dirty="0" err="1" smtClean="0"/>
              <a:t>ar</a:t>
            </a:r>
            <a:r>
              <a:rPr lang="en-US" dirty="0" smtClean="0"/>
              <a:t> </a:t>
            </a:r>
            <a:r>
              <a:rPr lang="en-US" dirty="0" err="1" smtClean="0"/>
              <a:t>finanta</a:t>
            </a:r>
            <a:r>
              <a:rPr lang="en-US" dirty="0" smtClean="0"/>
              <a:t> </a:t>
            </a:r>
            <a:r>
              <a:rPr lang="en-US" dirty="0" err="1" smtClean="0"/>
              <a:t>exportul</a:t>
            </a:r>
            <a:endParaRPr lang="en-US" dirty="0" smtClean="0"/>
          </a:p>
          <a:p>
            <a:pPr>
              <a:buFont typeface="Arial" panose="020B0604020202020204" pitchFamily="34" charset="0"/>
              <a:buChar char="•"/>
            </a:pPr>
            <a:r>
              <a:rPr lang="en-US" dirty="0" err="1" smtClean="0"/>
              <a:t>Necesitatea</a:t>
            </a:r>
            <a:r>
              <a:rPr lang="en-US" dirty="0" smtClean="0"/>
              <a:t> </a:t>
            </a:r>
            <a:r>
              <a:rPr lang="en-US" dirty="0" err="1" smtClean="0"/>
              <a:t>contractelor</a:t>
            </a:r>
            <a:r>
              <a:rPr lang="en-US" dirty="0" smtClean="0"/>
              <a:t> in </a:t>
            </a:r>
            <a:r>
              <a:rPr lang="en-US" dirty="0" err="1" smtClean="0"/>
              <a:t>comertul</a:t>
            </a:r>
            <a:r>
              <a:rPr lang="en-US" dirty="0" smtClean="0"/>
              <a:t> international – cum se </a:t>
            </a:r>
            <a:r>
              <a:rPr lang="en-US" dirty="0" err="1" smtClean="0"/>
              <a:t>intocmesc</a:t>
            </a:r>
            <a:r>
              <a:rPr lang="en-US" dirty="0" smtClean="0"/>
              <a:t> </a:t>
            </a:r>
            <a:r>
              <a:rPr lang="en-US" dirty="0" err="1" smtClean="0"/>
              <a:t>acestea</a:t>
            </a:r>
            <a:r>
              <a:rPr lang="en-US" dirty="0" smtClean="0"/>
              <a:t>, </a:t>
            </a:r>
          </a:p>
          <a:p>
            <a:pPr marL="0" indent="0">
              <a:buNone/>
            </a:pPr>
            <a:endParaRPr lang="en-US" dirty="0" smtClean="0"/>
          </a:p>
          <a:p>
            <a:endParaRPr lang="en-US" dirty="0"/>
          </a:p>
        </p:txBody>
      </p:sp>
    </p:spTree>
    <p:extLst>
      <p:ext uri="{BB962C8B-B14F-4D97-AF65-F5344CB8AC3E}">
        <p14:creationId xmlns:p14="http://schemas.microsoft.com/office/powerpoint/2010/main" val="175643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3645"/>
            <a:ext cx="8596668" cy="1320800"/>
          </a:xfrm>
        </p:spPr>
        <p:txBody>
          <a:bodyPr>
            <a:noAutofit/>
          </a:bodyPr>
          <a:lstStyle/>
          <a:p>
            <a:r>
              <a:rPr lang="en-US" sz="2800" dirty="0" err="1"/>
              <a:t>Subventionarea</a:t>
            </a:r>
            <a:r>
              <a:rPr lang="en-US" sz="2800" dirty="0"/>
              <a:t> </a:t>
            </a:r>
            <a:r>
              <a:rPr lang="en-US" sz="2800" dirty="0" err="1"/>
              <a:t>si</a:t>
            </a:r>
            <a:r>
              <a:rPr lang="en-US" sz="2800" dirty="0"/>
              <a:t> </a:t>
            </a:r>
            <a:r>
              <a:rPr lang="en-US" sz="2800" dirty="0" err="1"/>
              <a:t>suportul</a:t>
            </a:r>
            <a:r>
              <a:rPr lang="en-US" sz="2800" dirty="0"/>
              <a:t> </a:t>
            </a:r>
            <a:r>
              <a:rPr lang="en-US" sz="2800" dirty="0" err="1"/>
              <a:t>financiar</a:t>
            </a:r>
            <a:r>
              <a:rPr lang="en-US" sz="2800" dirty="0"/>
              <a:t> in </a:t>
            </a:r>
            <a:r>
              <a:rPr lang="en-US" sz="2800" dirty="0" err="1"/>
              <a:t>sectorul</a:t>
            </a:r>
            <a:r>
              <a:rPr lang="en-US" sz="2800" dirty="0"/>
              <a:t> </a:t>
            </a:r>
            <a:r>
              <a:rPr lang="en-US" sz="2800" dirty="0" err="1"/>
              <a:t>agricol</a:t>
            </a:r>
            <a:r>
              <a:rPr lang="en-US" sz="2800" dirty="0"/>
              <a:t> </a:t>
            </a:r>
            <a:r>
              <a:rPr lang="en-US" sz="2800" dirty="0" err="1"/>
              <a:t>prin</a:t>
            </a:r>
            <a:r>
              <a:rPr lang="en-US" sz="2800" dirty="0"/>
              <a:t> </a:t>
            </a:r>
            <a:r>
              <a:rPr lang="en-US" sz="2800" dirty="0" err="1"/>
              <a:t>intermdiul</a:t>
            </a:r>
            <a:r>
              <a:rPr lang="en-US" sz="2800" dirty="0"/>
              <a:t> </a:t>
            </a:r>
            <a:r>
              <a:rPr lang="en-US" sz="2800" dirty="0" err="1" smtClean="0"/>
              <a:t>altor</a:t>
            </a:r>
            <a:r>
              <a:rPr lang="en-US" sz="2800" dirty="0" smtClean="0"/>
              <a:t> </a:t>
            </a:r>
            <a:r>
              <a:rPr lang="en-US" sz="2800" dirty="0" err="1"/>
              <a:t>programe</a:t>
            </a:r>
            <a:r>
              <a:rPr lang="en-US" sz="2800" dirty="0"/>
              <a:t> </a:t>
            </a:r>
            <a:r>
              <a:rPr lang="en-US" sz="2800" dirty="0" err="1"/>
              <a:t>existente</a:t>
            </a:r>
            <a:r>
              <a:rPr lang="en-US" sz="2800" dirty="0"/>
              <a:t/>
            </a:r>
            <a:br>
              <a:rPr lang="en-US" sz="2800" dirty="0"/>
            </a:br>
            <a:endParaRPr lang="en-US" sz="2800" dirty="0"/>
          </a:p>
        </p:txBody>
      </p:sp>
      <p:sp>
        <p:nvSpPr>
          <p:cNvPr id="3" name="Content Placeholder 2"/>
          <p:cNvSpPr>
            <a:spLocks noGrp="1"/>
          </p:cNvSpPr>
          <p:nvPr>
            <p:ph idx="1"/>
          </p:nvPr>
        </p:nvSpPr>
        <p:spPr>
          <a:xfrm>
            <a:off x="491705" y="819510"/>
            <a:ext cx="9661585" cy="6349041"/>
          </a:xfrm>
        </p:spPr>
        <p:txBody>
          <a:bodyPr>
            <a:normAutofit/>
          </a:bodyPr>
          <a:lstStyle/>
          <a:p>
            <a:pPr lvl="0"/>
            <a:r>
              <a:rPr lang="en-US" b="1" i="1" dirty="0" smtClean="0"/>
              <a:t>Mai </a:t>
            </a:r>
            <a:r>
              <a:rPr lang="en-US" b="1" i="1" dirty="0" err="1" smtClean="0"/>
              <a:t>multe</a:t>
            </a:r>
            <a:r>
              <a:rPr lang="en-US" b="1" i="1" dirty="0" smtClean="0"/>
              <a:t> </a:t>
            </a:r>
            <a:r>
              <a:rPr lang="en-US" b="1" i="1" dirty="0" err="1" smtClean="0"/>
              <a:t>discutii</a:t>
            </a:r>
            <a:r>
              <a:rPr lang="en-US" b="1" i="1" dirty="0" smtClean="0"/>
              <a:t>, </a:t>
            </a:r>
            <a:r>
              <a:rPr lang="en-US" b="1" i="1" dirty="0" err="1" smtClean="0"/>
              <a:t>seminare</a:t>
            </a:r>
            <a:r>
              <a:rPr lang="en-US" b="1" i="1" dirty="0" smtClean="0"/>
              <a:t>, </a:t>
            </a:r>
            <a:r>
              <a:rPr lang="en-US" b="1" i="1" dirty="0" err="1" smtClean="0"/>
              <a:t>ateliere</a:t>
            </a:r>
            <a:r>
              <a:rPr lang="en-US" b="1" i="1" dirty="0" smtClean="0"/>
              <a:t> </a:t>
            </a:r>
            <a:r>
              <a:rPr lang="en-US" b="1" i="1" dirty="0" err="1" smtClean="0"/>
              <a:t>pu</a:t>
            </a:r>
            <a:r>
              <a:rPr lang="en-US" b="1" i="1" dirty="0" smtClean="0"/>
              <a:t> a </a:t>
            </a:r>
            <a:r>
              <a:rPr lang="en-US" b="1" i="1" dirty="0" err="1" smtClean="0"/>
              <a:t>explica</a:t>
            </a:r>
            <a:r>
              <a:rPr lang="en-US" b="1" i="1" dirty="0" smtClean="0"/>
              <a:t> </a:t>
            </a:r>
            <a:r>
              <a:rPr lang="en-US" b="1" i="1" dirty="0" err="1" smtClean="0"/>
              <a:t>procedura</a:t>
            </a:r>
            <a:r>
              <a:rPr lang="en-US" b="1" i="1" dirty="0" smtClean="0"/>
              <a:t> de </a:t>
            </a:r>
            <a:r>
              <a:rPr lang="en-US" b="1" i="1" dirty="0" err="1" smtClean="0"/>
              <a:t>aplicare</a:t>
            </a:r>
            <a:r>
              <a:rPr lang="en-US" b="1" i="1" dirty="0" smtClean="0"/>
              <a:t> </a:t>
            </a:r>
            <a:r>
              <a:rPr lang="en-US" b="1" i="1" dirty="0" err="1" smtClean="0"/>
              <a:t>si</a:t>
            </a:r>
            <a:r>
              <a:rPr lang="en-US" b="1" i="1" dirty="0" smtClean="0"/>
              <a:t> </a:t>
            </a:r>
            <a:r>
              <a:rPr lang="en-US" b="1" i="1" dirty="0" err="1" smtClean="0"/>
              <a:t>documentele</a:t>
            </a:r>
            <a:r>
              <a:rPr lang="en-US" b="1" i="1" dirty="0" smtClean="0"/>
              <a:t> </a:t>
            </a:r>
            <a:r>
              <a:rPr lang="en-US" b="1" i="1" dirty="0" err="1" smtClean="0"/>
              <a:t>necesare</a:t>
            </a:r>
            <a:endParaRPr lang="en-US" b="1" i="1" dirty="0" smtClean="0"/>
          </a:p>
          <a:p>
            <a:pPr lvl="0"/>
            <a:r>
              <a:rPr lang="ro-RO" b="1" i="1" dirty="0" smtClean="0"/>
              <a:t>Instituirea </a:t>
            </a:r>
            <a:r>
              <a:rPr lang="ro-RO" b="1" i="1" dirty="0"/>
              <a:t>plăților la suprafață (la ha). </a:t>
            </a:r>
            <a:r>
              <a:rPr lang="ro-RO" dirty="0"/>
              <a:t>Practica curentă nu oferă posibilitatea de a beneficia de subvenții pentru producătorii mici, care nu întrunesc condițiile minime de eligibilitate. Plățile ”la ha” ar fi o soluție în acest sens și ar lărgi spectrul de </a:t>
            </a:r>
            <a:r>
              <a:rPr lang="ro-RO" dirty="0" err="1"/>
              <a:t>aplicanți</a:t>
            </a:r>
            <a:r>
              <a:rPr lang="ro-RO" dirty="0"/>
              <a:t>.</a:t>
            </a:r>
            <a:endParaRPr lang="en-US" dirty="0"/>
          </a:p>
          <a:p>
            <a:pPr lvl="0"/>
            <a:r>
              <a:rPr lang="ro-RO" b="1" i="1" dirty="0"/>
              <a:t>Subvenționarea contractelor de arendă.</a:t>
            </a:r>
            <a:r>
              <a:rPr lang="ro-RO" dirty="0"/>
              <a:t> În prezent nu este posibil de solicitat subvenționarea costurilor arendei pământurilor, însă, </a:t>
            </a:r>
            <a:r>
              <a:rPr lang="ro-RO" dirty="0" smtClean="0"/>
              <a:t>uneori</a:t>
            </a:r>
            <a:r>
              <a:rPr lang="ro-RO" dirty="0"/>
              <a:t>, aceste costuri sunt destul de semnificative și importante pentru producători. Posibilitatea acoperirii acestor costuri ar avantaja solicitanții de subvenții.</a:t>
            </a:r>
            <a:endParaRPr lang="en-US" dirty="0"/>
          </a:p>
          <a:p>
            <a:pPr lvl="0"/>
            <a:r>
              <a:rPr lang="ro-RO" b="1" i="1" dirty="0"/>
              <a:t>Fond pentru start-</a:t>
            </a:r>
            <a:r>
              <a:rPr lang="ro-RO" b="1" i="1" dirty="0" err="1"/>
              <a:t>up</a:t>
            </a:r>
            <a:r>
              <a:rPr lang="ro-RO" b="1" i="1" dirty="0"/>
              <a:t>-uri in agricultură.</a:t>
            </a:r>
            <a:r>
              <a:rPr lang="ro-RO" dirty="0"/>
              <a:t> Nu este un secret că tineretul și persoanele cu capacități organizatorice foarte bune nu prezintă un interes sporit </a:t>
            </a:r>
            <a:r>
              <a:rPr lang="ro-RO" dirty="0" err="1"/>
              <a:t>făță</a:t>
            </a:r>
            <a:r>
              <a:rPr lang="ro-RO" dirty="0"/>
              <a:t> de activitățile  agricole, manifestând dorința de a activa în alte domenii cu un risc mai mic de pierdere și investiții inițiale reduse. În acest sens, un fond de subvenționare pentru start-</a:t>
            </a:r>
            <a:r>
              <a:rPr lang="ro-RO" dirty="0" err="1"/>
              <a:t>up</a:t>
            </a:r>
            <a:r>
              <a:rPr lang="ro-RO" dirty="0"/>
              <a:t>-uri ar avea un potențial mare de a readuce interesul persoanelor tinere în acest sector.</a:t>
            </a:r>
            <a:endParaRPr lang="en-US" dirty="0"/>
          </a:p>
          <a:p>
            <a:pPr lvl="0"/>
            <a:r>
              <a:rPr lang="ro-RO" b="1" i="1" dirty="0"/>
              <a:t>Subvenționarea solariilor de lemn. </a:t>
            </a:r>
            <a:r>
              <a:rPr lang="ro-RO" dirty="0"/>
              <a:t>Lemnul a fost exclus din lista materialelor eligibile pentru subvenționare, însă subiectul necesită o analiză și abordare mai implicită, ținând cont de solicitările beneficiarilor de subvenții.</a:t>
            </a:r>
            <a:endParaRPr lang="en-US" dirty="0"/>
          </a:p>
          <a:p>
            <a:pPr lvl="0"/>
            <a:r>
              <a:rPr lang="ro-RO" b="1" i="1" dirty="0"/>
              <a:t>Subvenționarea defrișării. </a:t>
            </a:r>
            <a:r>
              <a:rPr lang="ro-RO" dirty="0"/>
              <a:t>Pentru a iniția un proiect agricol din start, uneori, este nevoie de investiții serioase pentru a pregăti terenul respectiv sau de a introduce unele modificări. Defrișarea necesită a fi subvenționată</a:t>
            </a:r>
            <a:r>
              <a:rPr lang="ro-RO" dirty="0" smtClean="0"/>
              <a:t>.</a:t>
            </a:r>
            <a:endParaRPr lang="en-US" dirty="0"/>
          </a:p>
        </p:txBody>
      </p:sp>
    </p:spTree>
    <p:extLst>
      <p:ext uri="{BB962C8B-B14F-4D97-AF65-F5344CB8AC3E}">
        <p14:creationId xmlns:p14="http://schemas.microsoft.com/office/powerpoint/2010/main" val="3788755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6506"/>
          </a:xfrm>
        </p:spPr>
        <p:txBody>
          <a:bodyPr/>
          <a:lstStyle/>
          <a:p>
            <a:r>
              <a:rPr lang="en-US" dirty="0" err="1" smtClean="0"/>
              <a:t>continuare</a:t>
            </a:r>
            <a:endParaRPr lang="en-US" dirty="0"/>
          </a:p>
        </p:txBody>
      </p:sp>
      <p:sp>
        <p:nvSpPr>
          <p:cNvPr id="3" name="Content Placeholder 2"/>
          <p:cNvSpPr>
            <a:spLocks noGrp="1"/>
          </p:cNvSpPr>
          <p:nvPr>
            <p:ph idx="1"/>
          </p:nvPr>
        </p:nvSpPr>
        <p:spPr>
          <a:xfrm>
            <a:off x="677334" y="1285336"/>
            <a:ext cx="8596668" cy="5400135"/>
          </a:xfrm>
        </p:spPr>
        <p:txBody>
          <a:bodyPr>
            <a:normAutofit fontScale="85000" lnSpcReduction="20000"/>
          </a:bodyPr>
          <a:lstStyle/>
          <a:p>
            <a:pPr lvl="0"/>
            <a:r>
              <a:rPr lang="ro-RO" b="1" i="1" dirty="0"/>
              <a:t>Evitarea reținerii plăților. </a:t>
            </a:r>
            <a:r>
              <a:rPr lang="ro-RO" dirty="0"/>
              <a:t>Din diferite motive </a:t>
            </a:r>
            <a:r>
              <a:rPr lang="ro-RO" dirty="0" err="1"/>
              <a:t>politico</a:t>
            </a:r>
            <a:r>
              <a:rPr lang="ro-RO" dirty="0"/>
              <a:t>-organizatorice (aprobarea bugetului de stat) agricultorii nu au putut obține sursele de subvenții la timp, fapt care a condus la mai multe complicații în activitatea </a:t>
            </a:r>
            <a:r>
              <a:rPr lang="ro-RO" dirty="0" err="1"/>
              <a:t>economico</a:t>
            </a:r>
            <a:r>
              <a:rPr lang="ro-RO" dirty="0"/>
              <a:t>-financiară a agenților economici din domeniu. Se propune căutarea unei modalități pentru evitarea acestor situații, de ex. Aprobarea legii care să prevadă modul de formare a fondului de subvenționare în funcție de modificarea bugetului de stat sau a produsului intern brut.</a:t>
            </a:r>
            <a:endParaRPr lang="en-US" dirty="0"/>
          </a:p>
          <a:p>
            <a:pPr lvl="0"/>
            <a:r>
              <a:rPr lang="ro-RO" b="1" i="1" dirty="0"/>
              <a:t>Stimularea prin subvenționare a produselor organice.</a:t>
            </a:r>
            <a:endParaRPr lang="en-US" dirty="0"/>
          </a:p>
          <a:p>
            <a:pPr marL="0" indent="0">
              <a:buNone/>
            </a:pPr>
            <a:r>
              <a:rPr lang="en-US" dirty="0"/>
              <a:t>	</a:t>
            </a:r>
            <a:r>
              <a:rPr lang="ro-RO" dirty="0"/>
              <a:t>Considerăm că RM ar putea să  devină o sursă de producerea produselor organice, chiar și în cantități mai mici pentru piețele învecinate. </a:t>
            </a:r>
            <a:r>
              <a:rPr lang="en-US" dirty="0"/>
              <a:t>   	</a:t>
            </a:r>
            <a:r>
              <a:rPr lang="ro-RO" dirty="0"/>
              <a:t>Considerăm că această nișă trebuie valorificată prin subvenționarea agenților economici</a:t>
            </a:r>
            <a:endParaRPr lang="en-US" dirty="0"/>
          </a:p>
          <a:p>
            <a:pPr lvl="0"/>
            <a:r>
              <a:rPr lang="ro-RO" b="1" i="1" dirty="0"/>
              <a:t>Stimularea soluțiilor inovative în agricultură </a:t>
            </a:r>
            <a:r>
              <a:rPr lang="ro-RO" dirty="0"/>
              <a:t>(</a:t>
            </a:r>
            <a:r>
              <a:rPr lang="ro-RO" dirty="0" err="1"/>
              <a:t>know</a:t>
            </a:r>
            <a:r>
              <a:rPr lang="ro-RO" dirty="0"/>
              <a:t> </a:t>
            </a:r>
            <a:r>
              <a:rPr lang="ro-RO" dirty="0" err="1"/>
              <a:t>how</a:t>
            </a:r>
            <a:r>
              <a:rPr lang="ro-RO" dirty="0"/>
              <a:t> în producere, sau cultivarea unor soiuri noi, etc, practica Olandei)</a:t>
            </a:r>
            <a:endParaRPr lang="en-US" dirty="0"/>
          </a:p>
          <a:p>
            <a:pPr lvl="0"/>
            <a:r>
              <a:rPr lang="ro-RO" b="1" i="1" dirty="0"/>
              <a:t>Stimularea </a:t>
            </a:r>
            <a:r>
              <a:rPr lang="ro-RO" b="1" i="1" dirty="0" err="1"/>
              <a:t>implicarii</a:t>
            </a:r>
            <a:r>
              <a:rPr lang="ro-RO" b="1" i="1" dirty="0"/>
              <a:t> tinerilor cu afaceri in agricultura (Practica </a:t>
            </a:r>
            <a:r>
              <a:rPr lang="ro-RO" b="1" i="1" dirty="0" err="1"/>
              <a:t>Romaniei</a:t>
            </a:r>
            <a:r>
              <a:rPr lang="ro-RO" b="1" i="1" dirty="0"/>
              <a:t>)</a:t>
            </a:r>
            <a:endParaRPr lang="en-US" dirty="0"/>
          </a:p>
          <a:p>
            <a:r>
              <a:rPr lang="ro-RO" dirty="0"/>
              <a:t>Tinerii până în 40 de ani, care au </a:t>
            </a:r>
            <a:r>
              <a:rPr lang="ro-RO" dirty="0" err="1"/>
              <a:t>suprafeţe</a:t>
            </a:r>
            <a:r>
              <a:rPr lang="ro-RO" dirty="0"/>
              <a:t> nu mai mari de 60 de hectare, primesc pentru o perioadă de 5 ani de zile, 2015-2020, o plată suplimentară cu 25% mai mare </a:t>
            </a:r>
            <a:r>
              <a:rPr lang="ro-RO" dirty="0" err="1"/>
              <a:t>faţă</a:t>
            </a:r>
            <a:r>
              <a:rPr lang="ro-RO" dirty="0"/>
              <a:t> de cei care au peste această vârstă de 40 de ani. Este o plată suficient de stimulativă astfel încât din ce în ce mai </a:t>
            </a:r>
            <a:r>
              <a:rPr lang="ro-RO" dirty="0" err="1"/>
              <a:t>mulţi</a:t>
            </a:r>
            <a:r>
              <a:rPr lang="ro-RO" dirty="0"/>
              <a:t> tineri să fie atrași</a:t>
            </a:r>
            <a:endParaRPr lang="en-US" dirty="0"/>
          </a:p>
          <a:p>
            <a:pPr lvl="0"/>
            <a:r>
              <a:rPr lang="ro-RO" b="1" i="1" dirty="0"/>
              <a:t>Stimularea </a:t>
            </a:r>
            <a:r>
              <a:rPr lang="ro-RO" b="1" i="1" dirty="0" err="1"/>
              <a:t>consolidarii</a:t>
            </a:r>
            <a:r>
              <a:rPr lang="ro-RO" b="1" i="1" dirty="0"/>
              <a:t> terenurilor (Practica </a:t>
            </a:r>
            <a:r>
              <a:rPr lang="ro-RO" b="1" i="1" dirty="0" err="1"/>
              <a:t>Romaniei</a:t>
            </a:r>
            <a:r>
              <a:rPr lang="ro-RO" b="1" i="1" dirty="0"/>
              <a:t>)</a:t>
            </a:r>
            <a:endParaRPr lang="en-US" dirty="0"/>
          </a:p>
          <a:p>
            <a:pPr marL="0" indent="0">
              <a:buNone/>
            </a:pPr>
            <a:r>
              <a:rPr lang="en-US" dirty="0" err="1"/>
              <a:t>Cea</a:t>
            </a:r>
            <a:r>
              <a:rPr lang="en-US" dirty="0"/>
              <a:t> </a:t>
            </a:r>
            <a:r>
              <a:rPr lang="en-US" dirty="0" err="1"/>
              <a:t>mai</a:t>
            </a:r>
            <a:r>
              <a:rPr lang="en-US" dirty="0"/>
              <a:t> </a:t>
            </a:r>
            <a:r>
              <a:rPr lang="en-US" dirty="0" err="1"/>
              <a:t>importantă</a:t>
            </a:r>
            <a:r>
              <a:rPr lang="en-US" dirty="0"/>
              <a:t> </a:t>
            </a:r>
            <a:r>
              <a:rPr lang="en-US" dirty="0" err="1"/>
              <a:t>modificare</a:t>
            </a:r>
            <a:r>
              <a:rPr lang="en-US" dirty="0"/>
              <a:t> </a:t>
            </a:r>
            <a:r>
              <a:rPr lang="en-US" dirty="0" err="1"/>
              <a:t>este</a:t>
            </a:r>
            <a:r>
              <a:rPr lang="en-US" dirty="0"/>
              <a:t> </a:t>
            </a:r>
            <a:r>
              <a:rPr lang="en-US" dirty="0" err="1"/>
              <a:t>aceea</a:t>
            </a:r>
            <a:r>
              <a:rPr lang="en-US" dirty="0"/>
              <a:t> </a:t>
            </a:r>
            <a:r>
              <a:rPr lang="en-US" dirty="0" err="1"/>
              <a:t>că</a:t>
            </a:r>
            <a:r>
              <a:rPr lang="en-US" dirty="0"/>
              <a:t>, </a:t>
            </a:r>
            <a:r>
              <a:rPr lang="en-US" dirty="0" err="1"/>
              <a:t>începând</a:t>
            </a:r>
            <a:r>
              <a:rPr lang="en-US" dirty="0"/>
              <a:t> din </a:t>
            </a:r>
            <a:r>
              <a:rPr lang="en-US" dirty="0" err="1"/>
              <a:t>anul</a:t>
            </a:r>
            <a:r>
              <a:rPr lang="en-US" dirty="0"/>
              <a:t> 2015, </a:t>
            </a:r>
            <a:r>
              <a:rPr lang="en-US" dirty="0" err="1"/>
              <a:t>pe</a:t>
            </a:r>
            <a:r>
              <a:rPr lang="en-US" dirty="0"/>
              <a:t> </a:t>
            </a:r>
            <a:r>
              <a:rPr lang="en-US" dirty="0" err="1"/>
              <a:t>parcursul</a:t>
            </a:r>
            <a:r>
              <a:rPr lang="en-US" dirty="0"/>
              <a:t> </a:t>
            </a:r>
            <a:r>
              <a:rPr lang="en-US" dirty="0" err="1"/>
              <a:t>cel</a:t>
            </a:r>
            <a:r>
              <a:rPr lang="en-US" dirty="0"/>
              <a:t> </a:t>
            </a:r>
            <a:r>
              <a:rPr lang="en-US" dirty="0" err="1"/>
              <a:t>puţin</a:t>
            </a:r>
            <a:r>
              <a:rPr lang="en-US" dirty="0"/>
              <a:t> al </a:t>
            </a:r>
            <a:r>
              <a:rPr lang="en-US" dirty="0" err="1"/>
              <a:t>unui</a:t>
            </a:r>
            <a:r>
              <a:rPr lang="en-US" dirty="0"/>
              <a:t> an de </a:t>
            </a:r>
            <a:r>
              <a:rPr lang="en-US" dirty="0" err="1"/>
              <a:t>zile</a:t>
            </a:r>
            <a:r>
              <a:rPr lang="en-US" dirty="0"/>
              <a:t>, se </a:t>
            </a:r>
            <a:r>
              <a:rPr lang="en-US" dirty="0" err="1"/>
              <a:t>va</a:t>
            </a:r>
            <a:r>
              <a:rPr lang="en-US" dirty="0"/>
              <a:t> introduce o </a:t>
            </a:r>
            <a:r>
              <a:rPr lang="en-US" dirty="0" err="1"/>
              <a:t>plată</a:t>
            </a:r>
            <a:r>
              <a:rPr lang="en-US" dirty="0"/>
              <a:t> </a:t>
            </a:r>
            <a:r>
              <a:rPr lang="en-US" dirty="0" err="1"/>
              <a:t>stimulativă</a:t>
            </a:r>
            <a:r>
              <a:rPr lang="en-US" dirty="0"/>
              <a:t>. </a:t>
            </a:r>
            <a:r>
              <a:rPr lang="en-US" dirty="0" err="1"/>
              <a:t>Ea</a:t>
            </a:r>
            <a:r>
              <a:rPr lang="en-US" dirty="0"/>
              <a:t> se </a:t>
            </a:r>
            <a:r>
              <a:rPr lang="en-US" dirty="0" err="1"/>
              <a:t>numeşte</a:t>
            </a:r>
            <a:r>
              <a:rPr lang="en-US" dirty="0"/>
              <a:t> </a:t>
            </a:r>
            <a:r>
              <a:rPr lang="en-US" dirty="0" err="1"/>
              <a:t>în</a:t>
            </a:r>
            <a:r>
              <a:rPr lang="en-US" dirty="0"/>
              <a:t> </a:t>
            </a:r>
            <a:r>
              <a:rPr lang="en-US" dirty="0" err="1"/>
              <a:t>documentaţia</a:t>
            </a:r>
            <a:r>
              <a:rPr lang="en-US" dirty="0"/>
              <a:t>, </a:t>
            </a:r>
            <a:r>
              <a:rPr lang="en-US" dirty="0" err="1"/>
              <a:t>în</a:t>
            </a:r>
            <a:r>
              <a:rPr lang="en-US" dirty="0"/>
              <a:t> </a:t>
            </a:r>
            <a:r>
              <a:rPr lang="en-US" dirty="0" err="1"/>
              <a:t>legislaţia</a:t>
            </a:r>
            <a:r>
              <a:rPr lang="en-US" dirty="0"/>
              <a:t> </a:t>
            </a:r>
            <a:r>
              <a:rPr lang="en-US" dirty="0" err="1"/>
              <a:t>europeană</a:t>
            </a:r>
            <a:r>
              <a:rPr lang="en-US" dirty="0"/>
              <a:t>, </a:t>
            </a:r>
            <a:r>
              <a:rPr lang="en-US" dirty="0" err="1"/>
              <a:t>plată</a:t>
            </a:r>
            <a:r>
              <a:rPr lang="en-US" dirty="0"/>
              <a:t> </a:t>
            </a:r>
            <a:r>
              <a:rPr lang="en-US" dirty="0" err="1"/>
              <a:t>redistributivă</a:t>
            </a:r>
            <a:r>
              <a:rPr lang="en-US" dirty="0"/>
              <a:t> conform </a:t>
            </a:r>
            <a:r>
              <a:rPr lang="en-US" dirty="0" err="1"/>
              <a:t>căreia</a:t>
            </a:r>
            <a:r>
              <a:rPr lang="en-US" dirty="0"/>
              <a:t> se </a:t>
            </a:r>
            <a:r>
              <a:rPr lang="en-US" dirty="0" err="1"/>
              <a:t>va</a:t>
            </a:r>
            <a:r>
              <a:rPr lang="en-US" dirty="0"/>
              <a:t> </a:t>
            </a:r>
            <a:r>
              <a:rPr lang="en-US" dirty="0" err="1"/>
              <a:t>stimula</a:t>
            </a:r>
            <a:r>
              <a:rPr lang="en-US" dirty="0"/>
              <a:t> </a:t>
            </a:r>
            <a:r>
              <a:rPr lang="en-US" dirty="0" err="1"/>
              <a:t>comasarea</a:t>
            </a:r>
            <a:r>
              <a:rPr lang="en-US" dirty="0"/>
              <a:t> </a:t>
            </a:r>
            <a:r>
              <a:rPr lang="en-US" dirty="0" err="1"/>
              <a:t>terenurilor</a:t>
            </a:r>
            <a:r>
              <a:rPr lang="en-US" dirty="0"/>
              <a:t> </a:t>
            </a:r>
            <a:r>
              <a:rPr lang="en-US" dirty="0" err="1"/>
              <a:t>agricole</a:t>
            </a:r>
            <a:r>
              <a:rPr lang="en-US" dirty="0"/>
              <a:t> . </a:t>
            </a:r>
            <a:r>
              <a:rPr lang="en-US" dirty="0" err="1"/>
              <a:t>Astfel</a:t>
            </a:r>
            <a:r>
              <a:rPr lang="en-US" dirty="0"/>
              <a:t>, </a:t>
            </a:r>
            <a:r>
              <a:rPr lang="en-US" dirty="0" err="1"/>
              <a:t>fermierii</a:t>
            </a:r>
            <a:r>
              <a:rPr lang="en-US" dirty="0"/>
              <a:t> care </a:t>
            </a:r>
            <a:r>
              <a:rPr lang="en-US" dirty="0" err="1"/>
              <a:t>vor</a:t>
            </a:r>
            <a:r>
              <a:rPr lang="en-US" dirty="0"/>
              <a:t> </a:t>
            </a:r>
            <a:r>
              <a:rPr lang="en-US" dirty="0" err="1"/>
              <a:t>avea</a:t>
            </a:r>
            <a:r>
              <a:rPr lang="en-US" dirty="0"/>
              <a:t> o </a:t>
            </a:r>
            <a:r>
              <a:rPr lang="en-US" dirty="0" err="1"/>
              <a:t>suprafaţă</a:t>
            </a:r>
            <a:r>
              <a:rPr lang="en-US" dirty="0"/>
              <a:t> </a:t>
            </a:r>
            <a:r>
              <a:rPr lang="en-US" dirty="0" err="1"/>
              <a:t>între</a:t>
            </a:r>
            <a:r>
              <a:rPr lang="en-US" dirty="0"/>
              <a:t> </a:t>
            </a:r>
            <a:r>
              <a:rPr lang="en-US" dirty="0" err="1"/>
              <a:t>cinci</a:t>
            </a:r>
            <a:r>
              <a:rPr lang="en-US" dirty="0"/>
              <a:t> </a:t>
            </a:r>
            <a:r>
              <a:rPr lang="en-US" dirty="0" err="1"/>
              <a:t>şi</a:t>
            </a:r>
            <a:r>
              <a:rPr lang="en-US" dirty="0"/>
              <a:t> 30 de hectare </a:t>
            </a:r>
            <a:r>
              <a:rPr lang="en-US" dirty="0" err="1"/>
              <a:t>vor</a:t>
            </a:r>
            <a:r>
              <a:rPr lang="en-US" dirty="0"/>
              <a:t> </a:t>
            </a:r>
            <a:r>
              <a:rPr lang="en-US" dirty="0" err="1"/>
              <a:t>primi</a:t>
            </a:r>
            <a:r>
              <a:rPr lang="en-US" dirty="0"/>
              <a:t> o </a:t>
            </a:r>
            <a:r>
              <a:rPr lang="en-US" dirty="0" err="1"/>
              <a:t>plată</a:t>
            </a:r>
            <a:r>
              <a:rPr lang="en-US" dirty="0"/>
              <a:t> </a:t>
            </a:r>
            <a:r>
              <a:rPr lang="en-US" dirty="0" err="1"/>
              <a:t>stimulativă</a:t>
            </a:r>
            <a:r>
              <a:rPr lang="en-US" dirty="0"/>
              <a:t> </a:t>
            </a:r>
            <a:r>
              <a:rPr lang="en-US" dirty="0" err="1"/>
              <a:t>mult</a:t>
            </a:r>
            <a:r>
              <a:rPr lang="en-US" dirty="0"/>
              <a:t> </a:t>
            </a:r>
            <a:r>
              <a:rPr lang="en-US" dirty="0" err="1"/>
              <a:t>mai</a:t>
            </a:r>
            <a:r>
              <a:rPr lang="en-US" dirty="0"/>
              <a:t> mare, cu </a:t>
            </a:r>
            <a:r>
              <a:rPr lang="en-US" dirty="0" err="1"/>
              <a:t>aproximativ</a:t>
            </a:r>
            <a:r>
              <a:rPr lang="en-US" dirty="0"/>
              <a:t> 40 de euro, </a:t>
            </a:r>
            <a:r>
              <a:rPr lang="en-US" dirty="0" err="1"/>
              <a:t>decât</a:t>
            </a:r>
            <a:r>
              <a:rPr lang="en-US" dirty="0"/>
              <a:t> </a:t>
            </a:r>
            <a:r>
              <a:rPr lang="en-US" dirty="0" err="1"/>
              <a:t>fermierii</a:t>
            </a:r>
            <a:r>
              <a:rPr lang="en-US" dirty="0"/>
              <a:t> care </a:t>
            </a:r>
            <a:r>
              <a:rPr lang="en-US" dirty="0" err="1"/>
              <a:t>vor</a:t>
            </a:r>
            <a:r>
              <a:rPr lang="en-US" dirty="0"/>
              <a:t> </a:t>
            </a:r>
            <a:r>
              <a:rPr lang="en-US" dirty="0" err="1"/>
              <a:t>avea</a:t>
            </a:r>
            <a:r>
              <a:rPr lang="en-US" dirty="0"/>
              <a:t> o </a:t>
            </a:r>
            <a:r>
              <a:rPr lang="en-US" dirty="0" err="1"/>
              <a:t>suprafaţă</a:t>
            </a:r>
            <a:r>
              <a:rPr lang="en-US" dirty="0"/>
              <a:t> de </a:t>
            </a:r>
            <a:r>
              <a:rPr lang="en-US" dirty="0" err="1"/>
              <a:t>unu</a:t>
            </a:r>
            <a:r>
              <a:rPr lang="en-US" dirty="0"/>
              <a:t> </a:t>
            </a:r>
            <a:r>
              <a:rPr lang="en-US" dirty="0" err="1"/>
              <a:t>şi</a:t>
            </a:r>
            <a:r>
              <a:rPr lang="en-US" dirty="0"/>
              <a:t> </a:t>
            </a:r>
            <a:r>
              <a:rPr lang="en-US" dirty="0" err="1"/>
              <a:t>cinci</a:t>
            </a:r>
            <a:r>
              <a:rPr lang="en-US" dirty="0"/>
              <a:t> hectare </a:t>
            </a:r>
            <a:r>
              <a:rPr lang="en-US" dirty="0" err="1"/>
              <a:t>sau</a:t>
            </a:r>
            <a:r>
              <a:rPr lang="en-US" dirty="0"/>
              <a:t> care </a:t>
            </a:r>
            <a:r>
              <a:rPr lang="en-US" dirty="0" err="1"/>
              <a:t>vor</a:t>
            </a:r>
            <a:r>
              <a:rPr lang="en-US" dirty="0"/>
              <a:t> </a:t>
            </a:r>
            <a:r>
              <a:rPr lang="en-US" dirty="0" err="1"/>
              <a:t>depăşi</a:t>
            </a:r>
            <a:r>
              <a:rPr lang="en-US" dirty="0"/>
              <a:t> 30 de hectare.</a:t>
            </a:r>
          </a:p>
          <a:p>
            <a:endParaRPr lang="en-US" dirty="0"/>
          </a:p>
        </p:txBody>
      </p:sp>
    </p:spTree>
    <p:extLst>
      <p:ext uri="{BB962C8B-B14F-4D97-AF65-F5344CB8AC3E}">
        <p14:creationId xmlns:p14="http://schemas.microsoft.com/office/powerpoint/2010/main" val="73115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continuare</a:t>
            </a:r>
            <a:endParaRPr lang="en-US" dirty="0"/>
          </a:p>
        </p:txBody>
      </p:sp>
      <p:sp>
        <p:nvSpPr>
          <p:cNvPr id="3" name="Content Placeholder 2"/>
          <p:cNvSpPr>
            <a:spLocks noGrp="1"/>
          </p:cNvSpPr>
          <p:nvPr>
            <p:ph idx="1"/>
          </p:nvPr>
        </p:nvSpPr>
        <p:spPr/>
        <p:txBody>
          <a:bodyPr/>
          <a:lstStyle/>
          <a:p>
            <a:r>
              <a:rPr lang="en-US" dirty="0" err="1" smtClean="0"/>
              <a:t>Introducerea</a:t>
            </a:r>
            <a:r>
              <a:rPr lang="en-US" dirty="0" smtClean="0"/>
              <a:t> </a:t>
            </a:r>
            <a:r>
              <a:rPr lang="en-US" dirty="0" err="1" smtClean="0"/>
              <a:t>sistemului</a:t>
            </a:r>
            <a:r>
              <a:rPr lang="en-US" dirty="0" smtClean="0"/>
              <a:t> de Client Bank in </a:t>
            </a:r>
            <a:r>
              <a:rPr lang="en-US" dirty="0" err="1" smtClean="0"/>
              <a:t>procesarea</a:t>
            </a:r>
            <a:r>
              <a:rPr lang="en-US" dirty="0" smtClean="0"/>
              <a:t> </a:t>
            </a:r>
            <a:r>
              <a:rPr lang="en-US" dirty="0" err="1" smtClean="0"/>
              <a:t>platilor</a:t>
            </a:r>
            <a:r>
              <a:rPr lang="en-US" dirty="0" smtClean="0"/>
              <a:t> </a:t>
            </a:r>
            <a:r>
              <a:rPr lang="en-US" dirty="0" err="1" smtClean="0"/>
              <a:t>dintre</a:t>
            </a:r>
            <a:r>
              <a:rPr lang="en-US" dirty="0" smtClean="0"/>
              <a:t> AIPA </a:t>
            </a:r>
            <a:r>
              <a:rPr lang="en-US" dirty="0" err="1" smtClean="0"/>
              <a:t>si</a:t>
            </a:r>
            <a:r>
              <a:rPr lang="en-US" dirty="0" smtClean="0"/>
              <a:t> Min Fin (</a:t>
            </a:r>
            <a:r>
              <a:rPr lang="en-US" dirty="0" err="1" smtClean="0"/>
              <a:t>Trezorerie</a:t>
            </a:r>
            <a:r>
              <a:rPr lang="en-US" dirty="0" smtClean="0"/>
              <a:t>) </a:t>
            </a:r>
            <a:r>
              <a:rPr lang="en-US" dirty="0" err="1" smtClean="0"/>
              <a:t>ceea</a:t>
            </a:r>
            <a:r>
              <a:rPr lang="en-US" dirty="0" smtClean="0"/>
              <a:t> </a:t>
            </a:r>
            <a:r>
              <a:rPr lang="en-US" dirty="0" err="1" smtClean="0"/>
              <a:t>ce</a:t>
            </a:r>
            <a:r>
              <a:rPr lang="en-US" dirty="0" smtClean="0"/>
              <a:t> </a:t>
            </a:r>
            <a:r>
              <a:rPr lang="en-US" dirty="0" err="1" smtClean="0"/>
              <a:t>ar</a:t>
            </a:r>
            <a:r>
              <a:rPr lang="en-US" dirty="0" smtClean="0"/>
              <a:t> </a:t>
            </a:r>
            <a:r>
              <a:rPr lang="en-US" dirty="0" err="1" smtClean="0"/>
              <a:t>grabi</a:t>
            </a:r>
            <a:r>
              <a:rPr lang="en-US" dirty="0" smtClean="0"/>
              <a:t> </a:t>
            </a:r>
            <a:r>
              <a:rPr lang="en-US" dirty="0" err="1" smtClean="0"/>
              <a:t>efectuarea</a:t>
            </a:r>
            <a:r>
              <a:rPr lang="en-US" dirty="0" smtClean="0"/>
              <a:t> </a:t>
            </a:r>
            <a:r>
              <a:rPr lang="en-US" dirty="0" err="1" smtClean="0"/>
              <a:t>platii</a:t>
            </a:r>
            <a:r>
              <a:rPr lang="en-US" dirty="0" smtClean="0"/>
              <a:t> cu </a:t>
            </a:r>
            <a:r>
              <a:rPr lang="en-US" dirty="0" err="1" smtClean="0"/>
              <a:t>cel</a:t>
            </a:r>
            <a:r>
              <a:rPr lang="en-US" dirty="0" smtClean="0"/>
              <a:t> </a:t>
            </a:r>
            <a:r>
              <a:rPr lang="en-US" dirty="0" err="1" smtClean="0"/>
              <a:t>putin</a:t>
            </a:r>
            <a:r>
              <a:rPr lang="en-US" dirty="0" smtClean="0"/>
              <a:t> 4-5 </a:t>
            </a:r>
            <a:r>
              <a:rPr lang="en-US" dirty="0" err="1" smtClean="0"/>
              <a:t>zile</a:t>
            </a:r>
            <a:endParaRPr lang="en-US" dirty="0" smtClean="0"/>
          </a:p>
          <a:p>
            <a:r>
              <a:rPr lang="en-US" dirty="0" err="1" smtClean="0"/>
              <a:t>Upgradarea</a:t>
            </a:r>
            <a:r>
              <a:rPr lang="en-US" dirty="0" smtClean="0"/>
              <a:t> </a:t>
            </a:r>
            <a:r>
              <a:rPr lang="en-US" dirty="0" err="1" smtClean="0"/>
              <a:t>bazei</a:t>
            </a:r>
            <a:r>
              <a:rPr lang="en-US" dirty="0" smtClean="0"/>
              <a:t> de date </a:t>
            </a:r>
            <a:r>
              <a:rPr lang="en-US" dirty="0" err="1" smtClean="0"/>
              <a:t>cadastru</a:t>
            </a:r>
            <a:r>
              <a:rPr lang="en-US" dirty="0" smtClean="0"/>
              <a:t>, </a:t>
            </a:r>
            <a:r>
              <a:rPr lang="en-US" dirty="0" err="1" smtClean="0"/>
              <a:t>conectarea</a:t>
            </a:r>
            <a:r>
              <a:rPr lang="en-US" dirty="0" smtClean="0"/>
              <a:t> </a:t>
            </a:r>
            <a:r>
              <a:rPr lang="en-US" dirty="0" err="1" smtClean="0"/>
              <a:t>acesteia</a:t>
            </a:r>
            <a:r>
              <a:rPr lang="en-US" dirty="0" smtClean="0"/>
              <a:t> cu </a:t>
            </a:r>
            <a:r>
              <a:rPr lang="en-US" dirty="0" err="1" smtClean="0"/>
              <a:t>baza</a:t>
            </a:r>
            <a:r>
              <a:rPr lang="en-US" dirty="0" smtClean="0"/>
              <a:t> de date de la AIPA, </a:t>
            </a:r>
            <a:r>
              <a:rPr lang="en-US" dirty="0" err="1" smtClean="0"/>
              <a:t>birouri</a:t>
            </a:r>
            <a:r>
              <a:rPr lang="en-US" dirty="0" smtClean="0"/>
              <a:t> </a:t>
            </a:r>
            <a:r>
              <a:rPr lang="en-US" dirty="0" err="1" smtClean="0"/>
              <a:t>notariale</a:t>
            </a:r>
            <a:r>
              <a:rPr lang="en-US" dirty="0" smtClean="0"/>
              <a:t>, </a:t>
            </a:r>
            <a:r>
              <a:rPr lang="en-US" dirty="0" err="1" smtClean="0"/>
              <a:t>alte</a:t>
            </a:r>
            <a:r>
              <a:rPr lang="en-US" dirty="0" smtClean="0"/>
              <a:t> </a:t>
            </a:r>
            <a:r>
              <a:rPr lang="en-US" dirty="0" err="1" smtClean="0"/>
              <a:t>institutii</a:t>
            </a:r>
            <a:r>
              <a:rPr lang="en-US" dirty="0" smtClean="0"/>
              <a:t>, </a:t>
            </a:r>
            <a:r>
              <a:rPr lang="en-US" dirty="0" err="1" smtClean="0"/>
              <a:t>ceea</a:t>
            </a:r>
            <a:r>
              <a:rPr lang="en-US" dirty="0" smtClean="0"/>
              <a:t> </a:t>
            </a:r>
            <a:r>
              <a:rPr lang="en-US" dirty="0" err="1" smtClean="0"/>
              <a:t>ce</a:t>
            </a:r>
            <a:r>
              <a:rPr lang="en-US" dirty="0" smtClean="0"/>
              <a:t> </a:t>
            </a:r>
            <a:r>
              <a:rPr lang="en-US" dirty="0" err="1" smtClean="0"/>
              <a:t>ar</a:t>
            </a:r>
            <a:r>
              <a:rPr lang="en-US" dirty="0" smtClean="0"/>
              <a:t> reduce </a:t>
            </a:r>
            <a:r>
              <a:rPr lang="en-US" dirty="0" err="1" smtClean="0"/>
              <a:t>timpul</a:t>
            </a:r>
            <a:r>
              <a:rPr lang="en-US" dirty="0" smtClean="0"/>
              <a:t> </a:t>
            </a:r>
            <a:r>
              <a:rPr lang="en-US" dirty="0" err="1" smtClean="0"/>
              <a:t>necesar</a:t>
            </a:r>
            <a:r>
              <a:rPr lang="en-US" dirty="0" smtClean="0"/>
              <a:t> </a:t>
            </a:r>
            <a:r>
              <a:rPr lang="en-US" dirty="0" err="1" smtClean="0"/>
              <a:t>pu</a:t>
            </a:r>
            <a:r>
              <a:rPr lang="en-US" dirty="0" smtClean="0"/>
              <a:t> </a:t>
            </a:r>
            <a:r>
              <a:rPr lang="en-US" dirty="0" err="1" smtClean="0"/>
              <a:t>verificarea</a:t>
            </a:r>
            <a:r>
              <a:rPr lang="en-US" dirty="0" smtClean="0"/>
              <a:t> </a:t>
            </a:r>
            <a:r>
              <a:rPr lang="en-US" dirty="0" err="1" smtClean="0"/>
              <a:t>titlurilor</a:t>
            </a:r>
            <a:r>
              <a:rPr lang="en-US" dirty="0" smtClean="0"/>
              <a:t> de </a:t>
            </a:r>
            <a:r>
              <a:rPr lang="en-US" dirty="0" err="1" smtClean="0"/>
              <a:t>proprietate</a:t>
            </a:r>
            <a:r>
              <a:rPr lang="en-US" dirty="0" smtClean="0"/>
              <a:t> </a:t>
            </a:r>
            <a:r>
              <a:rPr lang="en-US" dirty="0" err="1" smtClean="0"/>
              <a:t>asupra</a:t>
            </a:r>
            <a:r>
              <a:rPr lang="en-US" dirty="0" smtClean="0"/>
              <a:t> </a:t>
            </a:r>
            <a:r>
              <a:rPr lang="en-US" dirty="0" err="1" smtClean="0"/>
              <a:t>terenurilor</a:t>
            </a:r>
            <a:endParaRPr lang="en-US" dirty="0" smtClean="0"/>
          </a:p>
          <a:p>
            <a:r>
              <a:rPr lang="en-US" dirty="0" err="1" smtClean="0"/>
              <a:t>Necesitatea</a:t>
            </a:r>
            <a:r>
              <a:rPr lang="en-US" dirty="0" smtClean="0"/>
              <a:t> </a:t>
            </a:r>
            <a:r>
              <a:rPr lang="en-US" dirty="0" err="1" smtClean="0"/>
              <a:t>elaborarii</a:t>
            </a:r>
            <a:r>
              <a:rPr lang="en-US" dirty="0" smtClean="0"/>
              <a:t> </a:t>
            </a:r>
            <a:r>
              <a:rPr lang="en-US" dirty="0" err="1" smtClean="0"/>
              <a:t>unui</a:t>
            </a:r>
            <a:r>
              <a:rPr lang="en-US" dirty="0" smtClean="0"/>
              <a:t>  soft de </a:t>
            </a:r>
            <a:r>
              <a:rPr lang="en-US" dirty="0" err="1" smtClean="0"/>
              <a:t>catre</a:t>
            </a:r>
            <a:r>
              <a:rPr lang="en-US" dirty="0" smtClean="0"/>
              <a:t> Camera de </a:t>
            </a:r>
            <a:r>
              <a:rPr lang="en-US" dirty="0" err="1" smtClean="0"/>
              <a:t>licentiere</a:t>
            </a:r>
            <a:r>
              <a:rPr lang="en-US" dirty="0" smtClean="0"/>
              <a:t> care </a:t>
            </a:r>
            <a:r>
              <a:rPr lang="en-US" dirty="0" err="1" smtClean="0"/>
              <a:t>sa</a:t>
            </a:r>
            <a:r>
              <a:rPr lang="en-US" dirty="0" smtClean="0"/>
              <a:t> </a:t>
            </a:r>
            <a:r>
              <a:rPr lang="en-US" dirty="0" err="1" smtClean="0"/>
              <a:t>duca</a:t>
            </a:r>
            <a:r>
              <a:rPr lang="en-US" dirty="0" smtClean="0"/>
              <a:t> </a:t>
            </a:r>
            <a:r>
              <a:rPr lang="en-US" dirty="0" err="1" smtClean="0"/>
              <a:t>evidenta</a:t>
            </a:r>
            <a:r>
              <a:rPr lang="en-US" dirty="0" smtClean="0"/>
              <a:t> </a:t>
            </a:r>
            <a:r>
              <a:rPr lang="en-US" dirty="0" err="1" smtClean="0"/>
              <a:t>Gospodariilor</a:t>
            </a:r>
            <a:r>
              <a:rPr lang="en-US" dirty="0" smtClean="0"/>
              <a:t> </a:t>
            </a:r>
            <a:r>
              <a:rPr lang="en-US" dirty="0" err="1" smtClean="0"/>
              <a:t>taranesti</a:t>
            </a:r>
            <a:r>
              <a:rPr lang="en-US" dirty="0" smtClean="0"/>
              <a:t>; existent </a:t>
            </a:r>
            <a:r>
              <a:rPr lang="en-US" dirty="0" err="1" smtClean="0"/>
              <a:t>unei</a:t>
            </a:r>
            <a:r>
              <a:rPr lang="en-US" dirty="0" smtClean="0"/>
              <a:t> </a:t>
            </a:r>
            <a:r>
              <a:rPr lang="en-US" dirty="0" err="1" smtClean="0"/>
              <a:t>baze</a:t>
            </a:r>
            <a:r>
              <a:rPr lang="en-US" dirty="0" smtClean="0"/>
              <a:t> de date </a:t>
            </a:r>
            <a:r>
              <a:rPr lang="en-US" dirty="0" err="1" smtClean="0"/>
              <a:t>ar</a:t>
            </a:r>
            <a:r>
              <a:rPr lang="en-US" dirty="0" smtClean="0"/>
              <a:t> </a:t>
            </a:r>
            <a:r>
              <a:rPr lang="en-US" dirty="0" err="1" smtClean="0"/>
              <a:t>optimiza</a:t>
            </a:r>
            <a:r>
              <a:rPr lang="en-US" dirty="0" smtClean="0"/>
              <a:t> </a:t>
            </a:r>
            <a:r>
              <a:rPr lang="en-US" dirty="0" err="1" smtClean="0"/>
              <a:t>timpul</a:t>
            </a:r>
            <a:r>
              <a:rPr lang="en-US" dirty="0" smtClean="0"/>
              <a:t> </a:t>
            </a:r>
            <a:r>
              <a:rPr lang="en-US" dirty="0" err="1" smtClean="0"/>
              <a:t>necesar</a:t>
            </a:r>
            <a:r>
              <a:rPr lang="en-US" dirty="0" smtClean="0"/>
              <a:t> </a:t>
            </a:r>
            <a:r>
              <a:rPr lang="en-US" dirty="0" err="1" smtClean="0"/>
              <a:t>pu</a:t>
            </a:r>
            <a:r>
              <a:rPr lang="en-US" dirty="0" smtClean="0"/>
              <a:t> </a:t>
            </a:r>
            <a:r>
              <a:rPr lang="en-US" dirty="0" err="1" smtClean="0"/>
              <a:t>verificarea</a:t>
            </a:r>
            <a:r>
              <a:rPr lang="en-US" dirty="0" smtClean="0"/>
              <a:t> </a:t>
            </a:r>
            <a:r>
              <a:rPr lang="en-US" dirty="0" err="1" smtClean="0"/>
              <a:t>lor</a:t>
            </a:r>
            <a:endParaRPr lang="en-US" dirty="0" smtClean="0"/>
          </a:p>
          <a:p>
            <a:endParaRPr lang="en-US" dirty="0"/>
          </a:p>
        </p:txBody>
      </p:sp>
    </p:spTree>
    <p:extLst>
      <p:ext uri="{BB962C8B-B14F-4D97-AF65-F5344CB8AC3E}">
        <p14:creationId xmlns:p14="http://schemas.microsoft.com/office/powerpoint/2010/main" val="136461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Alte</a:t>
            </a:r>
            <a:r>
              <a:rPr lang="en-US" dirty="0" smtClean="0"/>
              <a:t> </a:t>
            </a:r>
            <a:r>
              <a:rPr lang="en-US" dirty="0" err="1" smtClean="0"/>
              <a:t>costuri</a:t>
            </a:r>
            <a:r>
              <a:rPr lang="en-US" dirty="0" smtClean="0"/>
              <a:t> </a:t>
            </a:r>
            <a:r>
              <a:rPr lang="en-US" dirty="0" err="1" smtClean="0"/>
              <a:t>ce</a:t>
            </a:r>
            <a:r>
              <a:rPr lang="en-US" dirty="0" smtClean="0"/>
              <a:t> </a:t>
            </a:r>
            <a:r>
              <a:rPr lang="en-US" dirty="0" err="1" smtClean="0"/>
              <a:t>contribuie</a:t>
            </a:r>
            <a:r>
              <a:rPr lang="en-US" dirty="0" smtClean="0"/>
              <a:t> la </a:t>
            </a:r>
            <a:r>
              <a:rPr lang="en-US" dirty="0" err="1" smtClean="0"/>
              <a:t>majorarea</a:t>
            </a:r>
            <a:r>
              <a:rPr lang="en-US" dirty="0" smtClean="0"/>
              <a:t> </a:t>
            </a:r>
            <a:r>
              <a:rPr lang="en-US" dirty="0" err="1" smtClean="0"/>
              <a:t>costului</a:t>
            </a:r>
            <a:r>
              <a:rPr lang="en-US" dirty="0" smtClean="0"/>
              <a:t> final al </a:t>
            </a:r>
            <a:r>
              <a:rPr lang="en-US" dirty="0" err="1" smtClean="0"/>
              <a:t>productiei</a:t>
            </a:r>
            <a:endParaRPr lang="en-US" dirty="0"/>
          </a:p>
        </p:txBody>
      </p:sp>
      <p:sp>
        <p:nvSpPr>
          <p:cNvPr id="3" name="Content Placeholder 2"/>
          <p:cNvSpPr>
            <a:spLocks noGrp="1"/>
          </p:cNvSpPr>
          <p:nvPr>
            <p:ph idx="1"/>
          </p:nvPr>
        </p:nvSpPr>
        <p:spPr/>
        <p:txBody>
          <a:bodyPr>
            <a:normAutofit fontScale="92500"/>
          </a:bodyPr>
          <a:lstStyle/>
          <a:p>
            <a:r>
              <a:rPr lang="en-US" dirty="0" err="1" smtClean="0"/>
              <a:t>Inregistrarea</a:t>
            </a:r>
            <a:r>
              <a:rPr lang="en-US" dirty="0" smtClean="0"/>
              <a:t>/</a:t>
            </a:r>
            <a:r>
              <a:rPr lang="en-US" dirty="0" err="1" smtClean="0"/>
              <a:t>omologarea</a:t>
            </a:r>
            <a:r>
              <a:rPr lang="en-US" dirty="0" smtClean="0"/>
              <a:t> </a:t>
            </a:r>
            <a:r>
              <a:rPr lang="en-US" dirty="0" err="1" smtClean="0"/>
              <a:t>fertilizantilor</a:t>
            </a:r>
            <a:r>
              <a:rPr lang="en-US" dirty="0" smtClean="0"/>
              <a:t> </a:t>
            </a:r>
            <a:r>
              <a:rPr lang="en-US" dirty="0" err="1" smtClean="0"/>
              <a:t>si</a:t>
            </a:r>
            <a:r>
              <a:rPr lang="en-US" dirty="0" smtClean="0"/>
              <a:t> </a:t>
            </a:r>
            <a:r>
              <a:rPr lang="en-US" dirty="0" err="1" smtClean="0"/>
              <a:t>costurile</a:t>
            </a:r>
            <a:r>
              <a:rPr lang="en-US" dirty="0" smtClean="0"/>
              <a:t> </a:t>
            </a:r>
            <a:r>
              <a:rPr lang="en-US" dirty="0" err="1" smtClean="0"/>
              <a:t>asociate</a:t>
            </a:r>
            <a:r>
              <a:rPr lang="en-US" dirty="0" smtClean="0"/>
              <a:t> cu </a:t>
            </a:r>
            <a:r>
              <a:rPr lang="en-US" dirty="0" err="1" smtClean="0"/>
              <a:t>aceasta</a:t>
            </a:r>
            <a:r>
              <a:rPr lang="en-US" dirty="0" smtClean="0"/>
              <a:t> </a:t>
            </a:r>
            <a:r>
              <a:rPr lang="en-US" dirty="0" err="1" smtClean="0"/>
              <a:t>procedura</a:t>
            </a:r>
            <a:endParaRPr lang="en-US" dirty="0" smtClean="0"/>
          </a:p>
          <a:p>
            <a:r>
              <a:rPr lang="en-US" dirty="0" err="1" smtClean="0"/>
              <a:t>Procedura</a:t>
            </a:r>
            <a:r>
              <a:rPr lang="en-US" dirty="0" smtClean="0"/>
              <a:t> de </a:t>
            </a:r>
            <a:r>
              <a:rPr lang="en-US" dirty="0" err="1" smtClean="0"/>
              <a:t>eliberare</a:t>
            </a:r>
            <a:r>
              <a:rPr lang="en-US" dirty="0" smtClean="0"/>
              <a:t> a </a:t>
            </a:r>
            <a:r>
              <a:rPr lang="en-US" dirty="0" err="1" smtClean="0"/>
              <a:t>certificatelor</a:t>
            </a:r>
            <a:r>
              <a:rPr lang="en-US" dirty="0" smtClean="0"/>
              <a:t> </a:t>
            </a:r>
            <a:r>
              <a:rPr lang="en-US" dirty="0" err="1" smtClean="0"/>
              <a:t>fitosanitare</a:t>
            </a:r>
            <a:r>
              <a:rPr lang="en-US" dirty="0" smtClean="0"/>
              <a:t> de </a:t>
            </a:r>
            <a:r>
              <a:rPr lang="en-US" dirty="0" err="1" smtClean="0"/>
              <a:t>catre</a:t>
            </a:r>
            <a:r>
              <a:rPr lang="en-US" dirty="0" smtClean="0"/>
              <a:t> ANSA ( </a:t>
            </a:r>
            <a:r>
              <a:rPr lang="en-US" dirty="0" err="1" smtClean="0"/>
              <a:t>reguli</a:t>
            </a:r>
            <a:r>
              <a:rPr lang="en-US" dirty="0" smtClean="0"/>
              <a:t> </a:t>
            </a:r>
            <a:r>
              <a:rPr lang="en-US" dirty="0" err="1" smtClean="0"/>
              <a:t>netransparente</a:t>
            </a:r>
            <a:r>
              <a:rPr lang="en-US" dirty="0" smtClean="0"/>
              <a:t> de </a:t>
            </a:r>
            <a:r>
              <a:rPr lang="en-US" dirty="0" err="1" smtClean="0"/>
              <a:t>joc</a:t>
            </a:r>
            <a:r>
              <a:rPr lang="en-US" dirty="0" smtClean="0"/>
              <a:t>)</a:t>
            </a:r>
          </a:p>
          <a:p>
            <a:r>
              <a:rPr lang="en-US" dirty="0" err="1" smtClean="0"/>
              <a:t>Achizitiile</a:t>
            </a:r>
            <a:r>
              <a:rPr lang="en-US" dirty="0" smtClean="0"/>
              <a:t> in </a:t>
            </a:r>
            <a:r>
              <a:rPr lang="en-US" dirty="0" err="1" smtClean="0"/>
              <a:t>agricultura</a:t>
            </a:r>
            <a:r>
              <a:rPr lang="en-US" dirty="0" smtClean="0"/>
              <a:t> – nu se </a:t>
            </a:r>
            <a:r>
              <a:rPr lang="en-US" dirty="0" err="1" smtClean="0"/>
              <a:t>respecta</a:t>
            </a:r>
            <a:r>
              <a:rPr lang="en-US" dirty="0" smtClean="0"/>
              <a:t> </a:t>
            </a:r>
            <a:r>
              <a:rPr lang="en-US" dirty="0" err="1" smtClean="0"/>
              <a:t>procedura</a:t>
            </a:r>
            <a:r>
              <a:rPr lang="en-US" dirty="0" smtClean="0"/>
              <a:t>, in special de </a:t>
            </a:r>
            <a:r>
              <a:rPr lang="en-US" dirty="0" err="1" smtClean="0"/>
              <a:t>intermediari</a:t>
            </a:r>
            <a:r>
              <a:rPr lang="en-US" dirty="0" smtClean="0"/>
              <a:t> – </a:t>
            </a:r>
            <a:r>
              <a:rPr lang="en-US" dirty="0" err="1" smtClean="0"/>
              <a:t>ceea</a:t>
            </a:r>
            <a:r>
              <a:rPr lang="en-US" dirty="0" smtClean="0"/>
              <a:t> </a:t>
            </a:r>
            <a:r>
              <a:rPr lang="en-US" dirty="0" err="1" smtClean="0"/>
              <a:t>ce</a:t>
            </a:r>
            <a:r>
              <a:rPr lang="en-US" dirty="0" smtClean="0"/>
              <a:t> duce la </a:t>
            </a:r>
            <a:r>
              <a:rPr lang="en-US" dirty="0" err="1" smtClean="0"/>
              <a:t>probleme</a:t>
            </a:r>
            <a:r>
              <a:rPr lang="en-US" dirty="0" smtClean="0"/>
              <a:t> de </a:t>
            </a:r>
            <a:r>
              <a:rPr lang="en-US" dirty="0" err="1" smtClean="0"/>
              <a:t>eliberarea</a:t>
            </a:r>
            <a:r>
              <a:rPr lang="en-US" dirty="0" smtClean="0"/>
              <a:t> </a:t>
            </a:r>
            <a:r>
              <a:rPr lang="en-US" dirty="0" err="1" smtClean="0"/>
              <a:t>certificatelor</a:t>
            </a:r>
            <a:r>
              <a:rPr lang="en-US" dirty="0" smtClean="0"/>
              <a:t> de </a:t>
            </a:r>
            <a:r>
              <a:rPr lang="en-US" dirty="0" err="1" smtClean="0"/>
              <a:t>origine</a:t>
            </a:r>
            <a:r>
              <a:rPr lang="en-US" dirty="0" smtClean="0"/>
              <a:t> la </a:t>
            </a:r>
            <a:r>
              <a:rPr lang="en-US" dirty="0" err="1" smtClean="0"/>
              <a:t>vama</a:t>
            </a:r>
            <a:endParaRPr lang="en-US" dirty="0" smtClean="0"/>
          </a:p>
          <a:p>
            <a:r>
              <a:rPr lang="en-US" dirty="0" err="1" smtClean="0"/>
              <a:t>Monopol</a:t>
            </a:r>
            <a:r>
              <a:rPr lang="en-US" dirty="0" smtClean="0"/>
              <a:t> </a:t>
            </a:r>
            <a:r>
              <a:rPr lang="en-US" dirty="0" err="1" smtClean="0"/>
              <a:t>pe</a:t>
            </a:r>
            <a:r>
              <a:rPr lang="en-US" dirty="0" smtClean="0"/>
              <a:t> </a:t>
            </a:r>
            <a:r>
              <a:rPr lang="en-US" dirty="0" err="1" smtClean="0"/>
              <a:t>piata</a:t>
            </a:r>
            <a:r>
              <a:rPr lang="en-US" dirty="0" smtClean="0"/>
              <a:t> de </a:t>
            </a:r>
            <a:r>
              <a:rPr lang="en-US" dirty="0" err="1" smtClean="0"/>
              <a:t>cereale</a:t>
            </a:r>
            <a:r>
              <a:rPr lang="en-US" dirty="0" smtClean="0"/>
              <a:t> – </a:t>
            </a:r>
            <a:r>
              <a:rPr lang="en-US" dirty="0" err="1" smtClean="0"/>
              <a:t>solicitarea</a:t>
            </a:r>
            <a:r>
              <a:rPr lang="en-US" dirty="0" smtClean="0"/>
              <a:t> fata de </a:t>
            </a:r>
            <a:r>
              <a:rPr lang="en-US" dirty="0" err="1" smtClean="0"/>
              <a:t>Ministerul</a:t>
            </a:r>
            <a:r>
              <a:rPr lang="en-US" dirty="0" smtClean="0"/>
              <a:t> </a:t>
            </a:r>
            <a:r>
              <a:rPr lang="en-US" dirty="0" err="1" smtClean="0"/>
              <a:t>agriculturii</a:t>
            </a:r>
            <a:r>
              <a:rPr lang="en-US" dirty="0" smtClean="0"/>
              <a:t> </a:t>
            </a:r>
            <a:r>
              <a:rPr lang="en-US" dirty="0" err="1" smtClean="0"/>
              <a:t>si</a:t>
            </a:r>
            <a:r>
              <a:rPr lang="en-US" dirty="0" smtClean="0"/>
              <a:t> </a:t>
            </a:r>
            <a:r>
              <a:rPr lang="en-US" dirty="0" err="1" smtClean="0"/>
              <a:t>Agentia</a:t>
            </a:r>
            <a:r>
              <a:rPr lang="en-US" dirty="0" smtClean="0"/>
              <a:t> </a:t>
            </a:r>
            <a:r>
              <a:rPr lang="en-US" dirty="0" err="1" smtClean="0"/>
              <a:t>concurenta</a:t>
            </a:r>
            <a:r>
              <a:rPr lang="en-US" dirty="0" smtClean="0"/>
              <a:t> </a:t>
            </a:r>
            <a:r>
              <a:rPr lang="en-US" dirty="0" err="1" smtClean="0"/>
              <a:t>sa</a:t>
            </a:r>
            <a:r>
              <a:rPr lang="en-US" dirty="0" smtClean="0"/>
              <a:t> </a:t>
            </a:r>
            <a:r>
              <a:rPr lang="en-US" dirty="0" err="1" smtClean="0"/>
              <a:t>intervina</a:t>
            </a:r>
            <a:r>
              <a:rPr lang="en-US" dirty="0" smtClean="0"/>
              <a:t> </a:t>
            </a:r>
            <a:r>
              <a:rPr lang="en-US" dirty="0" err="1" smtClean="0"/>
              <a:t>si</a:t>
            </a:r>
            <a:r>
              <a:rPr lang="en-US" dirty="0" smtClean="0"/>
              <a:t> </a:t>
            </a:r>
            <a:r>
              <a:rPr lang="en-US" dirty="0" err="1" smtClean="0"/>
              <a:t>sa</a:t>
            </a:r>
            <a:r>
              <a:rPr lang="en-US" dirty="0" smtClean="0"/>
              <a:t> </a:t>
            </a:r>
            <a:r>
              <a:rPr lang="en-US" dirty="0" err="1" smtClean="0"/>
              <a:t>clarifice</a:t>
            </a:r>
            <a:r>
              <a:rPr lang="en-US" dirty="0" smtClean="0"/>
              <a:t> </a:t>
            </a:r>
            <a:r>
              <a:rPr lang="en-US" dirty="0" err="1" smtClean="0"/>
              <a:t>regulile</a:t>
            </a:r>
            <a:r>
              <a:rPr lang="en-US" dirty="0" smtClean="0"/>
              <a:t> de </a:t>
            </a:r>
            <a:r>
              <a:rPr lang="en-US" dirty="0" err="1" smtClean="0"/>
              <a:t>joc</a:t>
            </a:r>
            <a:endParaRPr lang="en-US" dirty="0" smtClean="0"/>
          </a:p>
          <a:p>
            <a:r>
              <a:rPr lang="en-US" dirty="0" err="1" smtClean="0"/>
              <a:t>Procedura</a:t>
            </a:r>
            <a:r>
              <a:rPr lang="en-US" dirty="0" smtClean="0"/>
              <a:t> </a:t>
            </a:r>
            <a:r>
              <a:rPr lang="en-US" dirty="0"/>
              <a:t>de </a:t>
            </a:r>
            <a:r>
              <a:rPr lang="en-US" dirty="0" err="1"/>
              <a:t>inregistrare</a:t>
            </a:r>
            <a:r>
              <a:rPr lang="en-US" dirty="0"/>
              <a:t> a </a:t>
            </a:r>
            <a:r>
              <a:rPr lang="en-US" dirty="0" err="1"/>
              <a:t>terenurilor</a:t>
            </a:r>
            <a:r>
              <a:rPr lang="en-US" dirty="0"/>
              <a:t> (</a:t>
            </a:r>
            <a:r>
              <a:rPr lang="en-US" dirty="0" err="1"/>
              <a:t>Cadastru</a:t>
            </a:r>
            <a:r>
              <a:rPr lang="en-US" dirty="0"/>
              <a:t>) – </a:t>
            </a:r>
            <a:r>
              <a:rPr lang="en-US" dirty="0" err="1"/>
              <a:t>consolidarea</a:t>
            </a:r>
            <a:r>
              <a:rPr lang="en-US" dirty="0"/>
              <a:t> </a:t>
            </a:r>
            <a:r>
              <a:rPr lang="en-US" dirty="0" err="1"/>
              <a:t>terenurilor</a:t>
            </a:r>
            <a:r>
              <a:rPr lang="en-US" dirty="0"/>
              <a:t>, </a:t>
            </a:r>
            <a:r>
              <a:rPr lang="en-US" dirty="0" err="1" smtClean="0"/>
              <a:t>reducerea</a:t>
            </a:r>
            <a:r>
              <a:rPr lang="en-US" dirty="0" smtClean="0"/>
              <a:t> </a:t>
            </a:r>
            <a:r>
              <a:rPr lang="en-US" dirty="0" err="1" smtClean="0"/>
              <a:t>taxelor</a:t>
            </a:r>
            <a:r>
              <a:rPr lang="en-US" dirty="0" smtClean="0"/>
              <a:t> </a:t>
            </a:r>
            <a:r>
              <a:rPr lang="en-US" dirty="0" err="1"/>
              <a:t>si</a:t>
            </a:r>
            <a:r>
              <a:rPr lang="en-US" dirty="0"/>
              <a:t> </a:t>
            </a:r>
            <a:r>
              <a:rPr lang="en-US" dirty="0" err="1" smtClean="0"/>
              <a:t>platilor</a:t>
            </a:r>
            <a:r>
              <a:rPr lang="en-US" dirty="0" smtClean="0"/>
              <a:t> </a:t>
            </a:r>
            <a:r>
              <a:rPr lang="en-US" dirty="0" err="1"/>
              <a:t>asociate</a:t>
            </a:r>
            <a:r>
              <a:rPr lang="en-US" dirty="0"/>
              <a:t> cu </a:t>
            </a:r>
            <a:r>
              <a:rPr lang="en-US" dirty="0" err="1"/>
              <a:t>procedura</a:t>
            </a:r>
            <a:r>
              <a:rPr lang="en-US" dirty="0"/>
              <a:t> </a:t>
            </a:r>
            <a:r>
              <a:rPr lang="en-US" dirty="0" err="1"/>
              <a:t>respectiva</a:t>
            </a:r>
            <a:endParaRPr lang="en-US" dirty="0"/>
          </a:p>
          <a:p>
            <a:r>
              <a:rPr lang="en-US" dirty="0" err="1" smtClean="0"/>
              <a:t>Terenurile</a:t>
            </a:r>
            <a:r>
              <a:rPr lang="en-US" dirty="0" smtClean="0"/>
              <a:t> </a:t>
            </a:r>
            <a:r>
              <a:rPr lang="en-US" dirty="0" err="1" smtClean="0"/>
              <a:t>neprelucrate</a:t>
            </a:r>
            <a:r>
              <a:rPr lang="en-US" dirty="0" smtClean="0"/>
              <a:t> – </a:t>
            </a:r>
            <a:r>
              <a:rPr lang="en-US" dirty="0" err="1" smtClean="0"/>
              <a:t>promovarea</a:t>
            </a:r>
            <a:r>
              <a:rPr lang="en-US" dirty="0" smtClean="0"/>
              <a:t> </a:t>
            </a:r>
            <a:r>
              <a:rPr lang="en-US" dirty="0" err="1" smtClean="0"/>
              <a:t>unor</a:t>
            </a:r>
            <a:r>
              <a:rPr lang="en-US" dirty="0" smtClean="0"/>
              <a:t> initiative in </a:t>
            </a:r>
            <a:r>
              <a:rPr lang="en-US" dirty="0" err="1" smtClean="0"/>
              <a:t>acest</a:t>
            </a:r>
            <a:r>
              <a:rPr lang="en-US" dirty="0" smtClean="0"/>
              <a:t> </a:t>
            </a:r>
            <a:r>
              <a:rPr lang="en-US" dirty="0" err="1" smtClean="0"/>
              <a:t>sens</a:t>
            </a:r>
            <a:r>
              <a:rPr lang="en-US" dirty="0" smtClean="0"/>
              <a:t>, </a:t>
            </a:r>
            <a:r>
              <a:rPr lang="en-US" dirty="0" err="1" smtClean="0"/>
              <a:t>introducerea</a:t>
            </a:r>
            <a:r>
              <a:rPr lang="en-US" dirty="0" smtClean="0"/>
              <a:t> </a:t>
            </a:r>
            <a:r>
              <a:rPr lang="en-US" dirty="0" err="1" smtClean="0"/>
              <a:t>unor</a:t>
            </a:r>
            <a:r>
              <a:rPr lang="en-US" dirty="0" smtClean="0"/>
              <a:t> </a:t>
            </a:r>
            <a:r>
              <a:rPr lang="en-US" dirty="0" err="1" smtClean="0"/>
              <a:t>amenzi</a:t>
            </a:r>
            <a:r>
              <a:rPr lang="en-US" dirty="0" smtClean="0"/>
              <a:t> de </a:t>
            </a:r>
            <a:r>
              <a:rPr lang="en-US" dirty="0" err="1" smtClean="0"/>
              <a:t>catre</a:t>
            </a:r>
            <a:r>
              <a:rPr lang="en-US" dirty="0" smtClean="0"/>
              <a:t> APL </a:t>
            </a:r>
            <a:r>
              <a:rPr lang="en-US" dirty="0" err="1" smtClean="0"/>
              <a:t>pentru</a:t>
            </a:r>
            <a:r>
              <a:rPr lang="en-US" dirty="0" smtClean="0"/>
              <a:t> a </a:t>
            </a:r>
            <a:r>
              <a:rPr lang="en-US" dirty="0" err="1" smtClean="0"/>
              <a:t>motiva</a:t>
            </a:r>
            <a:r>
              <a:rPr lang="en-US" dirty="0" smtClean="0"/>
              <a:t> </a:t>
            </a:r>
            <a:r>
              <a:rPr lang="en-US" dirty="0" err="1" smtClean="0"/>
              <a:t>darea</a:t>
            </a:r>
            <a:r>
              <a:rPr lang="en-US" dirty="0" smtClean="0"/>
              <a:t> in </a:t>
            </a:r>
            <a:r>
              <a:rPr lang="en-US" dirty="0" err="1" smtClean="0"/>
              <a:t>arenda</a:t>
            </a:r>
            <a:r>
              <a:rPr lang="en-US" dirty="0" smtClean="0"/>
              <a:t> </a:t>
            </a:r>
            <a:r>
              <a:rPr lang="en-US" dirty="0" err="1" smtClean="0"/>
              <a:t>sau</a:t>
            </a:r>
            <a:r>
              <a:rPr lang="en-US" dirty="0" smtClean="0"/>
              <a:t> </a:t>
            </a:r>
            <a:r>
              <a:rPr lang="en-US" dirty="0" err="1" smtClean="0"/>
              <a:t>prelucrarea</a:t>
            </a:r>
            <a:r>
              <a:rPr lang="en-US" dirty="0" smtClean="0"/>
              <a:t> </a:t>
            </a:r>
            <a:r>
              <a:rPr lang="en-US" dirty="0" err="1" smtClean="0"/>
              <a:t>terenurilor</a:t>
            </a:r>
            <a:r>
              <a:rPr lang="en-US" dirty="0" smtClean="0"/>
              <a:t> </a:t>
            </a:r>
            <a:r>
              <a:rPr lang="en-US" dirty="0" err="1" smtClean="0"/>
              <a:t>arabile</a:t>
            </a:r>
            <a:r>
              <a:rPr lang="en-US" dirty="0" smtClean="0"/>
              <a:t>, </a:t>
            </a:r>
            <a:r>
              <a:rPr lang="en-US" dirty="0" err="1" smtClean="0"/>
              <a:t>asigurarea</a:t>
            </a:r>
            <a:r>
              <a:rPr lang="en-US" dirty="0" smtClean="0"/>
              <a:t> </a:t>
            </a:r>
            <a:r>
              <a:rPr lang="en-US" dirty="0" err="1" smtClean="0"/>
              <a:t>intrarii</a:t>
            </a:r>
            <a:r>
              <a:rPr lang="en-US" dirty="0" smtClean="0"/>
              <a:t> </a:t>
            </a:r>
            <a:r>
              <a:rPr lang="en-US" dirty="0" err="1" smtClean="0"/>
              <a:t>acestora</a:t>
            </a:r>
            <a:r>
              <a:rPr lang="en-US" dirty="0" smtClean="0"/>
              <a:t> in </a:t>
            </a:r>
            <a:r>
              <a:rPr lang="en-US" dirty="0" err="1" smtClean="0"/>
              <a:t>circuitul</a:t>
            </a:r>
            <a:r>
              <a:rPr lang="en-US" dirty="0" smtClean="0"/>
              <a:t> </a:t>
            </a:r>
            <a:r>
              <a:rPr lang="en-US" dirty="0" err="1" smtClean="0"/>
              <a:t>agricol</a:t>
            </a:r>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9186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Valorificarea</a:t>
            </a:r>
            <a:r>
              <a:rPr lang="en-US" dirty="0" smtClean="0"/>
              <a:t> </a:t>
            </a:r>
            <a:r>
              <a:rPr lang="en-US" dirty="0" err="1" smtClean="0"/>
              <a:t>si</a:t>
            </a:r>
            <a:r>
              <a:rPr lang="en-US" dirty="0" smtClean="0"/>
              <a:t> </a:t>
            </a:r>
            <a:r>
              <a:rPr lang="en-US" dirty="0" err="1" smtClean="0"/>
              <a:t>optimizarea</a:t>
            </a:r>
            <a:r>
              <a:rPr lang="en-US" dirty="0" smtClean="0"/>
              <a:t> </a:t>
            </a:r>
            <a:r>
              <a:rPr lang="en-US" dirty="0" err="1" smtClean="0"/>
              <a:t>organizatiilor</a:t>
            </a:r>
            <a:r>
              <a:rPr lang="en-US" dirty="0" smtClean="0"/>
              <a:t> </a:t>
            </a:r>
            <a:r>
              <a:rPr lang="en-US" dirty="0" err="1" smtClean="0"/>
              <a:t>si</a:t>
            </a:r>
            <a:r>
              <a:rPr lang="en-US" dirty="0" smtClean="0"/>
              <a:t> </a:t>
            </a:r>
            <a:r>
              <a:rPr lang="en-US" dirty="0" err="1" smtClean="0"/>
              <a:t>serviciilor</a:t>
            </a:r>
            <a:r>
              <a:rPr lang="en-US" dirty="0" smtClean="0"/>
              <a:t> </a:t>
            </a:r>
            <a:r>
              <a:rPr lang="en-US" dirty="0" err="1" smtClean="0"/>
              <a:t>existente</a:t>
            </a:r>
            <a:r>
              <a:rPr lang="en-US" dirty="0" smtClean="0"/>
              <a:t> in </a:t>
            </a:r>
            <a:r>
              <a:rPr lang="en-US" dirty="0" err="1" smtClean="0"/>
              <a:t>agricultura</a:t>
            </a:r>
            <a:endParaRPr lang="en-US" dirty="0"/>
          </a:p>
        </p:txBody>
      </p:sp>
      <p:sp>
        <p:nvSpPr>
          <p:cNvPr id="3" name="Content Placeholder 2"/>
          <p:cNvSpPr>
            <a:spLocks noGrp="1"/>
          </p:cNvSpPr>
          <p:nvPr>
            <p:ph idx="1"/>
          </p:nvPr>
        </p:nvSpPr>
        <p:spPr/>
        <p:txBody>
          <a:bodyPr/>
          <a:lstStyle/>
          <a:p>
            <a:r>
              <a:rPr lang="en-US" dirty="0" err="1" smtClean="0"/>
              <a:t>Implicarea</a:t>
            </a:r>
            <a:r>
              <a:rPr lang="en-US" dirty="0" smtClean="0"/>
              <a:t> </a:t>
            </a:r>
            <a:r>
              <a:rPr lang="en-US" dirty="0" err="1" smtClean="0"/>
              <a:t>serviciilor</a:t>
            </a:r>
            <a:r>
              <a:rPr lang="en-US" dirty="0" smtClean="0"/>
              <a:t> </a:t>
            </a:r>
            <a:r>
              <a:rPr lang="en-US" dirty="0" err="1" smtClean="0"/>
              <a:t>deja</a:t>
            </a:r>
            <a:r>
              <a:rPr lang="en-US" dirty="0" smtClean="0"/>
              <a:t> </a:t>
            </a:r>
            <a:r>
              <a:rPr lang="en-US" dirty="0" err="1" smtClean="0"/>
              <a:t>existente</a:t>
            </a:r>
            <a:r>
              <a:rPr lang="en-US" dirty="0" smtClean="0"/>
              <a:t> in </a:t>
            </a:r>
            <a:r>
              <a:rPr lang="en-US" dirty="0" err="1" smtClean="0"/>
              <a:t>agricultura</a:t>
            </a:r>
            <a:r>
              <a:rPr lang="en-US" dirty="0" smtClean="0"/>
              <a:t> in </a:t>
            </a:r>
            <a:r>
              <a:rPr lang="en-US" dirty="0" err="1" smtClean="0"/>
              <a:t>scopul</a:t>
            </a:r>
            <a:r>
              <a:rPr lang="en-US" dirty="0" smtClean="0"/>
              <a:t> </a:t>
            </a:r>
            <a:r>
              <a:rPr lang="en-US" dirty="0" err="1" smtClean="0"/>
              <a:t>ajustarii</a:t>
            </a:r>
            <a:r>
              <a:rPr lang="en-US" dirty="0" smtClean="0"/>
              <a:t> </a:t>
            </a:r>
            <a:r>
              <a:rPr lang="en-US" dirty="0" err="1" smtClean="0"/>
              <a:t>serviciilor</a:t>
            </a:r>
            <a:r>
              <a:rPr lang="en-US" dirty="0" smtClean="0"/>
              <a:t> sale la </a:t>
            </a:r>
            <a:r>
              <a:rPr lang="en-US" dirty="0" err="1" smtClean="0"/>
              <a:t>cererea</a:t>
            </a:r>
            <a:r>
              <a:rPr lang="en-US" dirty="0" smtClean="0"/>
              <a:t> din </a:t>
            </a:r>
            <a:r>
              <a:rPr lang="en-US" dirty="0" err="1" smtClean="0"/>
              <a:t>piata</a:t>
            </a:r>
            <a:r>
              <a:rPr lang="en-US" dirty="0" smtClean="0"/>
              <a:t>, </a:t>
            </a:r>
            <a:r>
              <a:rPr lang="en-US" dirty="0" err="1" smtClean="0"/>
              <a:t>colectarea</a:t>
            </a:r>
            <a:r>
              <a:rPr lang="en-US" dirty="0" smtClean="0"/>
              <a:t> </a:t>
            </a:r>
            <a:r>
              <a:rPr lang="en-US" dirty="0" err="1" smtClean="0"/>
              <a:t>necesitatilor</a:t>
            </a:r>
            <a:r>
              <a:rPr lang="en-US" dirty="0" smtClean="0"/>
              <a:t> </a:t>
            </a:r>
            <a:r>
              <a:rPr lang="en-US" dirty="0" err="1" smtClean="0"/>
              <a:t>actuale</a:t>
            </a:r>
            <a:r>
              <a:rPr lang="en-US" dirty="0" smtClean="0"/>
              <a:t> de la </a:t>
            </a:r>
            <a:r>
              <a:rPr lang="en-US" dirty="0" err="1" smtClean="0"/>
              <a:t>agenti</a:t>
            </a:r>
            <a:r>
              <a:rPr lang="en-US" dirty="0" smtClean="0"/>
              <a:t> </a:t>
            </a:r>
            <a:r>
              <a:rPr lang="en-US" dirty="0" err="1" smtClean="0"/>
              <a:t>economici</a:t>
            </a:r>
            <a:r>
              <a:rPr lang="en-US" dirty="0" smtClean="0"/>
              <a:t>:</a:t>
            </a:r>
          </a:p>
          <a:p>
            <a:pPr marL="0" indent="0">
              <a:buNone/>
            </a:pPr>
            <a:r>
              <a:rPr lang="en-US" dirty="0" err="1" smtClean="0"/>
              <a:t>Suport</a:t>
            </a:r>
            <a:r>
              <a:rPr lang="en-US" dirty="0" smtClean="0"/>
              <a:t> in </a:t>
            </a:r>
            <a:r>
              <a:rPr lang="en-US" dirty="0" err="1" smtClean="0"/>
              <a:t>gasire</a:t>
            </a:r>
            <a:r>
              <a:rPr lang="en-US" dirty="0" smtClean="0"/>
              <a:t> de </a:t>
            </a:r>
            <a:r>
              <a:rPr lang="en-US" dirty="0" err="1" smtClean="0"/>
              <a:t>parteneri</a:t>
            </a:r>
            <a:endParaRPr lang="en-US" dirty="0" smtClean="0"/>
          </a:p>
          <a:p>
            <a:pPr marL="0" indent="0">
              <a:buNone/>
            </a:pPr>
            <a:r>
              <a:rPr lang="en-US" dirty="0" err="1" smtClean="0"/>
              <a:t>Suport</a:t>
            </a:r>
            <a:r>
              <a:rPr lang="en-US" dirty="0" smtClean="0"/>
              <a:t> in </a:t>
            </a:r>
            <a:r>
              <a:rPr lang="en-US" dirty="0" err="1" smtClean="0"/>
              <a:t>desfasurarea</a:t>
            </a:r>
            <a:r>
              <a:rPr lang="en-US" dirty="0" smtClean="0"/>
              <a:t> un </a:t>
            </a:r>
            <a:r>
              <a:rPr lang="en-US" dirty="0" err="1" smtClean="0"/>
              <a:t>seminare</a:t>
            </a:r>
            <a:r>
              <a:rPr lang="en-US" dirty="0" smtClean="0"/>
              <a:t> </a:t>
            </a:r>
            <a:r>
              <a:rPr lang="en-US" dirty="0" err="1" smtClean="0"/>
              <a:t>tematice</a:t>
            </a:r>
            <a:r>
              <a:rPr lang="en-US" dirty="0" smtClean="0"/>
              <a:t> (</a:t>
            </a:r>
            <a:r>
              <a:rPr lang="en-US" dirty="0" err="1" smtClean="0"/>
              <a:t>scrisori</a:t>
            </a:r>
            <a:r>
              <a:rPr lang="en-US" dirty="0" smtClean="0"/>
              <a:t> de </a:t>
            </a:r>
            <a:r>
              <a:rPr lang="en-US" dirty="0" err="1" smtClean="0"/>
              <a:t>garantii</a:t>
            </a:r>
            <a:r>
              <a:rPr lang="en-US" dirty="0" smtClean="0"/>
              <a:t>, procedure </a:t>
            </a:r>
            <a:r>
              <a:rPr lang="en-US" dirty="0" err="1" smtClean="0"/>
              <a:t>vamale</a:t>
            </a:r>
            <a:r>
              <a:rPr lang="en-US" dirty="0" smtClean="0"/>
              <a:t> pre-</a:t>
            </a:r>
            <a:r>
              <a:rPr lang="en-US" dirty="0" err="1" smtClean="0"/>
              <a:t>export,procedurile</a:t>
            </a:r>
            <a:r>
              <a:rPr lang="en-US" dirty="0" smtClean="0"/>
              <a:t> </a:t>
            </a:r>
            <a:r>
              <a:rPr lang="en-US" dirty="0" err="1" smtClean="0"/>
              <a:t>vamale</a:t>
            </a:r>
            <a:r>
              <a:rPr lang="en-US" dirty="0" smtClean="0"/>
              <a:t> </a:t>
            </a:r>
            <a:r>
              <a:rPr lang="en-US" dirty="0" err="1" smtClean="0"/>
              <a:t>electronice</a:t>
            </a:r>
            <a:r>
              <a:rPr lang="en-US" dirty="0" smtClean="0"/>
              <a:t> </a:t>
            </a:r>
            <a:r>
              <a:rPr lang="en-US" dirty="0" err="1" smtClean="0"/>
              <a:t>si</a:t>
            </a:r>
            <a:r>
              <a:rPr lang="en-US" dirty="0" smtClean="0"/>
              <a:t> </a:t>
            </a:r>
            <a:r>
              <a:rPr lang="en-US" dirty="0" err="1" smtClean="0"/>
              <a:t>functionalitatea</a:t>
            </a:r>
            <a:r>
              <a:rPr lang="en-US" dirty="0" smtClean="0"/>
              <a:t> </a:t>
            </a:r>
            <a:r>
              <a:rPr lang="en-US" dirty="0" err="1" smtClean="0"/>
              <a:t>acestora</a:t>
            </a:r>
            <a:r>
              <a:rPr lang="en-US" dirty="0" smtClean="0"/>
              <a:t>, </a:t>
            </a:r>
            <a:r>
              <a:rPr lang="en-US" dirty="0" err="1" smtClean="0"/>
              <a:t>etc</a:t>
            </a:r>
            <a:r>
              <a:rPr lang="en-US" dirty="0" smtClean="0"/>
              <a:t>)</a:t>
            </a:r>
          </a:p>
          <a:p>
            <a:pPr marL="0" indent="0">
              <a:buNone/>
            </a:pPr>
            <a:r>
              <a:rPr lang="en-US" dirty="0" err="1" smtClean="0"/>
              <a:t>Suport</a:t>
            </a:r>
            <a:r>
              <a:rPr lang="en-US" dirty="0" smtClean="0"/>
              <a:t> in </a:t>
            </a:r>
            <a:r>
              <a:rPr lang="en-US" dirty="0" err="1" smtClean="0"/>
              <a:t>intermedierea</a:t>
            </a:r>
            <a:r>
              <a:rPr lang="en-US" dirty="0" smtClean="0"/>
              <a:t> </a:t>
            </a:r>
            <a:r>
              <a:rPr lang="en-US" dirty="0" err="1" smtClean="0"/>
              <a:t>unor</a:t>
            </a:r>
            <a:r>
              <a:rPr lang="en-US" dirty="0" smtClean="0"/>
              <a:t> </a:t>
            </a:r>
            <a:r>
              <a:rPr lang="en-US" dirty="0" err="1" smtClean="0"/>
              <a:t>servicii</a:t>
            </a:r>
            <a:r>
              <a:rPr lang="en-US" dirty="0" smtClean="0"/>
              <a:t> </a:t>
            </a:r>
          </a:p>
          <a:p>
            <a:endParaRPr lang="en-US" dirty="0" smtClean="0"/>
          </a:p>
          <a:p>
            <a:endParaRPr lang="en-US" dirty="0"/>
          </a:p>
        </p:txBody>
      </p:sp>
    </p:spTree>
    <p:extLst>
      <p:ext uri="{BB962C8B-B14F-4D97-AF65-F5344CB8AC3E}">
        <p14:creationId xmlns:p14="http://schemas.microsoft.com/office/powerpoint/2010/main" val="68436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828198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155</TotalTime>
  <Words>959</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Problemele producatorilor si exportatorilor din agricultura in contextul implementarii DCFTA</vt:lpstr>
      <vt:lpstr>Aria de acoperire a proiectului</vt:lpstr>
      <vt:lpstr>Probleme de ordin general</vt:lpstr>
      <vt:lpstr>Subventionarea si suportul financiar in sectorul agricol prin intermdiul altor programe existente </vt:lpstr>
      <vt:lpstr>continuare</vt:lpstr>
      <vt:lpstr>continuare</vt:lpstr>
      <vt:lpstr>Alte costuri ce contribuie la majorarea costului final al productiei</vt:lpstr>
      <vt:lpstr>Valorificarea si optimizarea organizatiilor si serviciilor existente in agricultura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Problemele cu care se confrunta la moment agentii economici din agricultura in contextul implementarii DCFTA</dc:title>
  <dc:creator>user</dc:creator>
  <cp:lastModifiedBy>Mariana2</cp:lastModifiedBy>
  <cp:revision>25</cp:revision>
  <dcterms:created xsi:type="dcterms:W3CDTF">2015-09-09T12:55:49Z</dcterms:created>
  <dcterms:modified xsi:type="dcterms:W3CDTF">2016-01-27T12:42:54Z</dcterms:modified>
</cp:coreProperties>
</file>