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394" r:id="rId2"/>
    <p:sldId id="379" r:id="rId3"/>
    <p:sldId id="380" r:id="rId4"/>
    <p:sldId id="398" r:id="rId5"/>
    <p:sldId id="408" r:id="rId6"/>
    <p:sldId id="409" r:id="rId7"/>
    <p:sldId id="400" r:id="rId8"/>
    <p:sldId id="401" r:id="rId9"/>
    <p:sldId id="403" r:id="rId10"/>
    <p:sldId id="410" r:id="rId11"/>
    <p:sldId id="411" r:id="rId12"/>
    <p:sldId id="417" r:id="rId13"/>
    <p:sldId id="404" r:id="rId14"/>
    <p:sldId id="415" r:id="rId15"/>
    <p:sldId id="413" r:id="rId16"/>
    <p:sldId id="402" r:id="rId17"/>
    <p:sldId id="421" r:id="rId18"/>
    <p:sldId id="406" r:id="rId19"/>
    <p:sldId id="414" r:id="rId20"/>
    <p:sldId id="377" r:id="rId21"/>
  </p:sldIdLst>
  <p:sldSz cx="9144000" cy="6858000" type="screen4x3"/>
  <p:notesSz cx="6669088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332C"/>
    <a:srgbClr val="292929"/>
    <a:srgbClr val="808080"/>
    <a:srgbClr val="D01412"/>
    <a:srgbClr val="E80202"/>
    <a:srgbClr val="BF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134" autoAdjust="0"/>
    <p:restoredTop sz="92320" autoAdjust="0"/>
  </p:normalViewPr>
  <p:slideViewPr>
    <p:cSldViewPr snapToGrid="0" snapToObjects="1" showGuides="1">
      <p:cViewPr>
        <p:scale>
          <a:sx n="60" d="100"/>
          <a:sy n="60" d="100"/>
        </p:scale>
        <p:origin x="-2154" y="-372"/>
      </p:cViewPr>
      <p:guideLst>
        <p:guide orient="horz" pos="18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-3342" y="-66"/>
      </p:cViewPr>
      <p:guideLst>
        <p:guide orient="horz" pos="3126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oerg\Dropbox\BE%20Berlin%20Economics\07%20FDI%20in%20Moldova\Data\FDI%20data%20international%20comparison%20UNCDAT%201970-201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erg\Dropbox\BE%20Berlin%20Economics\07%20FDI%20in%20Moldova\Data\FDI%20Stocks%20Direct%20Investment%20Positions%20as%20Reported%20by%20All%20Reporting%20Economies%20by%20Year%20(CDIS%20Table%204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erg\Dropbox\BE%20Berlin%20Economics\07%20FDI%20in%20Moldova\Data\FDI%20stock%20by%20sector%20NBMLD%20and%20MIEPO%20data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54624239719532"/>
          <c:y val="0.10137538464603416"/>
          <c:w val="0.84228211789146257"/>
          <c:h val="0.73193629853065578"/>
        </c:manualLayout>
      </c:layout>
      <c:barChart>
        <c:barDir val="col"/>
        <c:grouping val="clustered"/>
        <c:ser>
          <c:idx val="0"/>
          <c:order val="0"/>
          <c:tx>
            <c:v>Net FDI inwards in USD</c:v>
          </c:tx>
          <c:cat>
            <c:strRef>
              <c:f>'Inward FDI USD'!$AG$6:$AQ$6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strCache>
            </c:strRef>
          </c:cat>
          <c:val>
            <c:numRef>
              <c:f>'Inward FDI USD'!$AG$16:$AQ$16</c:f>
              <c:numCache>
                <c:formatCode>_(* #,##0.00_);_(* \(#,##0.00\);_(* "-"??_);_(@_)</c:formatCode>
                <c:ptCount val="11"/>
                <c:pt idx="0">
                  <c:v>127.54</c:v>
                </c:pt>
                <c:pt idx="1">
                  <c:v>103.44000000000001</c:v>
                </c:pt>
                <c:pt idx="2">
                  <c:v>84.05</c:v>
                </c:pt>
                <c:pt idx="3">
                  <c:v>73.75</c:v>
                </c:pt>
                <c:pt idx="4">
                  <c:v>146.19999999999999</c:v>
                </c:pt>
                <c:pt idx="5">
                  <c:v>190.7</c:v>
                </c:pt>
                <c:pt idx="6">
                  <c:v>239.72</c:v>
                </c:pt>
                <c:pt idx="7">
                  <c:v>533.62</c:v>
                </c:pt>
                <c:pt idx="8">
                  <c:v>712.7700000000001</c:v>
                </c:pt>
                <c:pt idx="9">
                  <c:v>127.84</c:v>
                </c:pt>
                <c:pt idx="10" formatCode="General">
                  <c:v>198.9</c:v>
                </c:pt>
              </c:numCache>
            </c:numRef>
          </c:val>
        </c:ser>
        <c:dLbls/>
        <c:axId val="65661952"/>
        <c:axId val="70763264"/>
      </c:barChart>
      <c:catAx>
        <c:axId val="65661952"/>
        <c:scaling>
          <c:orientation val="minMax"/>
        </c:scaling>
        <c:axPos val="b"/>
        <c:tickLblPos val="nextTo"/>
        <c:crossAx val="70763264"/>
        <c:crosses val="autoZero"/>
        <c:auto val="1"/>
        <c:lblAlgn val="ctr"/>
        <c:lblOffset val="100"/>
      </c:catAx>
      <c:valAx>
        <c:axId val="70763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 smtClean="0"/>
                  <a:t>USD</a:t>
                </a:r>
                <a:r>
                  <a:rPr lang="de-DE" baseline="0" dirty="0" smtClean="0"/>
                  <a:t> m</a:t>
                </a:r>
                <a:endParaRPr lang="de-DE" dirty="0"/>
              </a:p>
            </c:rich>
          </c:tx>
          <c:layout/>
        </c:title>
        <c:numFmt formatCode="_(* #,##0_);_(* \(#,##0\);_(* &quot;-&quot;_);_(@_)" sourceLinked="0"/>
        <c:tickLblPos val="nextTo"/>
        <c:crossAx val="65661952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0.20832177925315498"/>
          <c:y val="7.8674016359322863E-2"/>
          <c:w val="0.76027214329859416"/>
          <c:h val="0.62915676024458123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cat>
            <c:strRef>
              <c:f>'Table 4'!$H$11:$H$18</c:f>
              <c:strCache>
                <c:ptCount val="8"/>
                <c:pt idx="0">
                  <c:v>Moldova</c:v>
                </c:pt>
                <c:pt idx="1">
                  <c:v>Romania</c:v>
                </c:pt>
                <c:pt idx="2">
                  <c:v>Ukraine</c:v>
                </c:pt>
                <c:pt idx="3">
                  <c:v>Poland</c:v>
                </c:pt>
                <c:pt idx="4">
                  <c:v>Latvia</c:v>
                </c:pt>
                <c:pt idx="5">
                  <c:v>Estonia</c:v>
                </c:pt>
                <c:pt idx="6">
                  <c:v>Belarus</c:v>
                </c:pt>
                <c:pt idx="7">
                  <c:v>Russia</c:v>
                </c:pt>
              </c:strCache>
            </c:strRef>
          </c:cat>
          <c:val>
            <c:numRef>
              <c:f>'Table 4'!$M$11:$M$18</c:f>
              <c:numCache>
                <c:formatCode>_-* #.##0\ _€_-;\-* #.##0\ _€_-;_-* "-"??\ _€_-;_-@_-</c:formatCode>
                <c:ptCount val="8"/>
                <c:pt idx="0">
                  <c:v>777.83354844528731</c:v>
                </c:pt>
                <c:pt idx="1">
                  <c:v>3203.1512332900666</c:v>
                </c:pt>
                <c:pt idx="2">
                  <c:v>1052.8974764644352</c:v>
                </c:pt>
                <c:pt idx="3">
                  <c:v>5266.362825592355</c:v>
                </c:pt>
                <c:pt idx="4">
                  <c:v>4781.4985448799007</c:v>
                </c:pt>
                <c:pt idx="5">
                  <c:v>11411.230407222753</c:v>
                </c:pt>
                <c:pt idx="6">
                  <c:v>1042.1311401123262</c:v>
                </c:pt>
                <c:pt idx="7">
                  <c:v>3449.3019952037234</c:v>
                </c:pt>
              </c:numCache>
            </c:numRef>
          </c:val>
        </c:ser>
        <c:dLbls/>
        <c:gapWidth val="51"/>
        <c:axId val="70841856"/>
        <c:axId val="70843392"/>
      </c:barChart>
      <c:catAx>
        <c:axId val="70841856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0843392"/>
        <c:crosses val="autoZero"/>
        <c:auto val="1"/>
        <c:lblAlgn val="ctr"/>
        <c:lblOffset val="100"/>
      </c:catAx>
      <c:valAx>
        <c:axId val="70843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USD/person</a:t>
                </a:r>
              </a:p>
            </c:rich>
          </c:tx>
          <c:layout>
            <c:manualLayout>
              <c:xMode val="edge"/>
              <c:yMode val="edge"/>
              <c:x val="2.8661388825155378E-2"/>
              <c:y val="0.22553507448012036"/>
            </c:manualLayout>
          </c:layout>
        </c:title>
        <c:numFmt formatCode="#,##0" sourceLinked="0"/>
        <c:majorTickMark val="none"/>
        <c:tickLblPos val="nextTo"/>
        <c:crossAx val="70841856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00">
          <a:latin typeface="+mn-lt"/>
          <a:ea typeface="Verdana" pitchFamily="34" charset="0"/>
          <a:cs typeface="Verdana" pitchFamily="34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Energ</a:t>
                    </a:r>
                    <a:r>
                      <a:rPr lang="ro-RO" smtClean="0"/>
                      <a:t>ie</a:t>
                    </a:r>
                    <a:r>
                      <a:rPr lang="en-US" smtClean="0"/>
                      <a:t>, ga</a:t>
                    </a:r>
                    <a:r>
                      <a:rPr lang="ro-RO" smtClean="0"/>
                      <a:t>z</a:t>
                    </a:r>
                    <a:r>
                      <a:rPr lang="en-US" smtClean="0"/>
                      <a:t> </a:t>
                    </a:r>
                    <a:r>
                      <a:rPr lang="ro-RO" smtClean="0"/>
                      <a:t>şi</a:t>
                    </a:r>
                    <a:r>
                      <a:rPr lang="ro-RO" baseline="0" smtClean="0"/>
                      <a:t> apă</a:t>
                    </a:r>
                    <a:r>
                      <a:rPr lang="en-US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o-RO" smtClean="0"/>
                      <a:t>Industrie prelucrătoare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o-RO" smtClean="0"/>
                      <a:t>Comerţ cu</a:t>
                    </a:r>
                    <a:r>
                      <a:rPr lang="ro-RO" baseline="0" smtClean="0"/>
                      <a:t> ridicata şi amănuntul</a:t>
                    </a:r>
                    <a:r>
                      <a:rPr lang="en-US" dirty="0"/>
                      <a:t>
19%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Finan</a:t>
                    </a:r>
                    <a:r>
                      <a:rPr lang="ro-RO" smtClean="0"/>
                      <a:t>ţe</a:t>
                    </a:r>
                    <a:r>
                      <a:rPr lang="en-US"/>
                      <a:t>
22%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o-RO" smtClean="0"/>
                      <a:t>Bunuri</a:t>
                    </a:r>
                    <a:r>
                      <a:rPr lang="ro-RO" baseline="0" smtClean="0"/>
                      <a:t> imobile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-7.4857939632545945E-2"/>
                  <c:y val="1.96759259259259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Transport &amp; </a:t>
                    </a:r>
                    <a:r>
                      <a:rPr lang="ro-RO" dirty="0" smtClean="0"/>
                      <a:t>comunicaţii</a:t>
                    </a:r>
                    <a:r>
                      <a:rPr lang="en-US" dirty="0"/>
                      <a:t>
9%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o-RO" smtClean="0"/>
                      <a:t>Altele</a:t>
                    </a:r>
                    <a:r>
                      <a:rPr lang="en-US"/>
                      <a:t>
6%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Tabelle1!$F$9:$F$15</c:f>
              <c:strCache>
                <c:ptCount val="7"/>
                <c:pt idx="0">
                  <c:v>Energy, gas and water</c:v>
                </c:pt>
                <c:pt idx="1">
                  <c:v>Processing industry</c:v>
                </c:pt>
                <c:pt idx="2">
                  <c:v>Retail and wholesale trade</c:v>
                </c:pt>
                <c:pt idx="3">
                  <c:v>Finance</c:v>
                </c:pt>
                <c:pt idx="4">
                  <c:v>Property</c:v>
                </c:pt>
                <c:pt idx="5">
                  <c:v>Transport &amp; communication</c:v>
                </c:pt>
                <c:pt idx="6">
                  <c:v>Others</c:v>
                </c:pt>
              </c:strCache>
            </c:strRef>
          </c:cat>
          <c:val>
            <c:numRef>
              <c:f>Tabelle1!$G$9:$G$15</c:f>
              <c:numCache>
                <c:formatCode>General</c:formatCode>
                <c:ptCount val="7"/>
                <c:pt idx="0">
                  <c:v>7.9</c:v>
                </c:pt>
                <c:pt idx="1">
                  <c:v>18</c:v>
                </c:pt>
                <c:pt idx="2">
                  <c:v>19.600000000000001</c:v>
                </c:pt>
                <c:pt idx="3">
                  <c:v>22</c:v>
                </c:pt>
                <c:pt idx="4">
                  <c:v>17.899999999999999</c:v>
                </c:pt>
                <c:pt idx="5">
                  <c:v>8.9</c:v>
                </c:pt>
                <c:pt idx="6">
                  <c:v>6.3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777461" y="0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r"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6EF7B99-2E22-4C04-AF20-6E7EF0147EB1}" type="datetime1">
              <a:rPr lang="de-DE"/>
              <a:pPr>
                <a:defRPr/>
              </a:pPr>
              <a:t>21.06.2012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306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777461" y="9429306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r"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10F3D3C-D7E3-4FCD-BC9D-4E2F5894F0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38850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777461" y="0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r"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ADEA624-0719-43E8-863D-E999A8F2A867}" type="datetime1">
              <a:rPr lang="de-DE"/>
              <a:pPr>
                <a:defRPr/>
              </a:pPr>
              <a:t>21.06.2012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559" tIns="47780" rIns="95559" bIns="477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66611" y="4714653"/>
            <a:ext cx="5335867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306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777461" y="9429306"/>
            <a:ext cx="28901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r" defTabSz="477865">
              <a:defRPr sz="14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278ACE4-5759-4DAB-AC7D-E116F631C0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44607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>
              <a:ea typeface="ＭＳ Ｐゴシック" pitchFamily="34" charset="-128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786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16798" indent="-275692" defTabSz="47786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02766" indent="-220553" defTabSz="47786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43873" indent="-220553" defTabSz="47786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84980" indent="-220553" defTabSz="47786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26086" indent="-220553" defTabSz="4778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67193" indent="-220553" defTabSz="4778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08299" indent="-220553" defTabSz="4778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49406" indent="-220553" defTabSz="4778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F7B0745-5FDC-4D39-BE0B-3E673D54D593}" type="slidenum">
              <a:rPr lang="de-DE" smtClean="0">
                <a:latin typeface="Calibri" pitchFamily="34" charset="0"/>
              </a:rPr>
              <a:pPr eaLnBrk="1" hangingPunct="1"/>
              <a:t>20</a:t>
            </a:fld>
            <a:endParaRPr lang="de-DE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888814" y="4714653"/>
            <a:ext cx="4891460" cy="44667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" name="Rechteck 16"/>
          <p:cNvSpPr>
            <a:spLocks noChangeArrowheads="1"/>
          </p:cNvSpPr>
          <p:nvPr userDrawn="1"/>
        </p:nvSpPr>
        <p:spPr bwMode="auto">
          <a:xfrm>
            <a:off x="3311525" y="6488113"/>
            <a:ext cx="2632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1200" b="1">
                <a:solidFill>
                  <a:srgbClr val="404040"/>
                </a:solidFill>
              </a:rPr>
              <a:t>German Economic Team</a:t>
            </a:r>
            <a:r>
              <a:rPr lang="de-DE" sz="1200" b="1">
                <a:solidFill>
                  <a:srgbClr val="7F7F7F"/>
                </a:solidFill>
              </a:rPr>
              <a:t> </a:t>
            </a:r>
            <a:r>
              <a:rPr lang="de-DE" sz="1200" b="1">
                <a:solidFill>
                  <a:srgbClr val="D01412"/>
                </a:solidFill>
              </a:rPr>
              <a:t>Moldova</a:t>
            </a:r>
            <a:endParaRPr lang="de-DE" sz="1200" b="1">
              <a:solidFill>
                <a:srgbClr val="D0332C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9DA6-A502-4044-90DF-830682C4E8F3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ADA35-9B77-4522-BCD4-B5601F34BA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8190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479D-4776-4F22-8768-E7E7FFF966EF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D330-31B1-433A-AD23-1163B5FEC18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8261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52E0-D228-4819-8398-B1965E0422B9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35338" y="6519863"/>
            <a:ext cx="3694112" cy="212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7C16-F9D8-49DE-9331-ED6077B227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9198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6" name="Rechteck 5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7A8A-F956-49BE-BA89-72A595B5E53C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DB84F-4CEC-485D-A033-DA27AC7779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2866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10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4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0AC51-BC5A-465A-BEEF-41D81B2385C8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5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6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017-A7A3-4DD4-85EA-633EE2DFCE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8669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6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FE79-BA00-49CF-8DDE-6F7B2E8C9358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10AD-8534-4872-8036-0FDB713046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579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34F5-01C2-4989-827F-183342913882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487738" y="6459538"/>
            <a:ext cx="2371725" cy="212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CF9B-7A6C-4A5E-B05C-837BA355D4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109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6" name="Rechteck 5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F9AE-195E-4BEC-862A-1F73207E3972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A6AF8-4654-4958-9592-5FCFE0CF11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1392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6" name="Rechteck 5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D87E-B494-494E-BC9F-9C6EA9157102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E2EE-102E-4925-B741-CCB3346193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5346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6402388"/>
            <a:ext cx="9144000" cy="4556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dirty="0">
              <a:solidFill>
                <a:srgbClr val="E80202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1289050" y="0"/>
            <a:ext cx="7875588" cy="579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" name="Oval 11"/>
          <p:cNvSpPr/>
          <p:nvPr userDrawn="1"/>
        </p:nvSpPr>
        <p:spPr>
          <a:xfrm>
            <a:off x="738188" y="3175"/>
            <a:ext cx="1243012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398463" y="85725"/>
            <a:ext cx="1168400" cy="450850"/>
            <a:chOff x="8685" y="485"/>
            <a:chExt cx="2344" cy="90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5" y="485"/>
              <a:ext cx="2344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4"/>
            <p:cNvSpPr>
              <a:spLocks noEditPoints="1"/>
            </p:cNvSpPr>
            <p:nvPr/>
          </p:nvSpPr>
          <p:spPr bwMode="auto">
            <a:xfrm>
              <a:off x="9195" y="724"/>
              <a:ext cx="1331" cy="434"/>
            </a:xfrm>
            <a:custGeom>
              <a:avLst/>
              <a:gdLst>
                <a:gd name="T0" fmla="*/ 53 w 10642"/>
                <a:gd name="T1" fmla="*/ 18 h 3472"/>
                <a:gd name="T2" fmla="*/ 50 w 10642"/>
                <a:gd name="T3" fmla="*/ 17 h 3472"/>
                <a:gd name="T4" fmla="*/ 43 w 10642"/>
                <a:gd name="T5" fmla="*/ 15 h 3472"/>
                <a:gd name="T6" fmla="*/ 37 w 10642"/>
                <a:gd name="T7" fmla="*/ 15 h 3472"/>
                <a:gd name="T8" fmla="*/ 32 w 10642"/>
                <a:gd name="T9" fmla="*/ 16 h 3472"/>
                <a:gd name="T10" fmla="*/ 28 w 10642"/>
                <a:gd name="T11" fmla="*/ 17 h 3472"/>
                <a:gd name="T12" fmla="*/ 25 w 10642"/>
                <a:gd name="T13" fmla="*/ 19 h 3472"/>
                <a:gd name="T14" fmla="*/ 24 w 10642"/>
                <a:gd name="T15" fmla="*/ 20 h 3472"/>
                <a:gd name="T16" fmla="*/ 22 w 10642"/>
                <a:gd name="T17" fmla="*/ 22 h 3472"/>
                <a:gd name="T18" fmla="*/ 22 w 10642"/>
                <a:gd name="T19" fmla="*/ 24 h 3472"/>
                <a:gd name="T20" fmla="*/ 21 w 10642"/>
                <a:gd name="T21" fmla="*/ 26 h 3472"/>
                <a:gd name="T22" fmla="*/ 21 w 10642"/>
                <a:gd name="T23" fmla="*/ 28 h 3472"/>
                <a:gd name="T24" fmla="*/ 21 w 10642"/>
                <a:gd name="T25" fmla="*/ 30 h 3472"/>
                <a:gd name="T26" fmla="*/ 21 w 10642"/>
                <a:gd name="T27" fmla="*/ 32 h 3472"/>
                <a:gd name="T28" fmla="*/ 21 w 10642"/>
                <a:gd name="T29" fmla="*/ 34 h 3472"/>
                <a:gd name="T30" fmla="*/ 22 w 10642"/>
                <a:gd name="T31" fmla="*/ 36 h 3472"/>
                <a:gd name="T32" fmla="*/ 24 w 10642"/>
                <a:gd name="T33" fmla="*/ 38 h 3472"/>
                <a:gd name="T34" fmla="*/ 26 w 10642"/>
                <a:gd name="T35" fmla="*/ 39 h 3472"/>
                <a:gd name="T36" fmla="*/ 28 w 10642"/>
                <a:gd name="T37" fmla="*/ 40 h 3472"/>
                <a:gd name="T38" fmla="*/ 30 w 10642"/>
                <a:gd name="T39" fmla="*/ 41 h 3472"/>
                <a:gd name="T40" fmla="*/ 33 w 10642"/>
                <a:gd name="T41" fmla="*/ 41 h 3472"/>
                <a:gd name="T42" fmla="*/ 35 w 10642"/>
                <a:gd name="T43" fmla="*/ 41 h 3472"/>
                <a:gd name="T44" fmla="*/ 56 w 10642"/>
                <a:gd name="T45" fmla="*/ 23 h 3472"/>
                <a:gd name="T46" fmla="*/ 48 w 10642"/>
                <a:gd name="T47" fmla="*/ 53 h 3472"/>
                <a:gd name="T48" fmla="*/ 40 w 10642"/>
                <a:gd name="T49" fmla="*/ 54 h 3472"/>
                <a:gd name="T50" fmla="*/ 34 w 10642"/>
                <a:gd name="T51" fmla="*/ 54 h 3472"/>
                <a:gd name="T52" fmla="*/ 28 w 10642"/>
                <a:gd name="T53" fmla="*/ 54 h 3472"/>
                <a:gd name="T54" fmla="*/ 22 w 10642"/>
                <a:gd name="T55" fmla="*/ 53 h 3472"/>
                <a:gd name="T56" fmla="*/ 17 w 10642"/>
                <a:gd name="T57" fmla="*/ 52 h 3472"/>
                <a:gd name="T58" fmla="*/ 13 w 10642"/>
                <a:gd name="T59" fmla="*/ 50 h 3472"/>
                <a:gd name="T60" fmla="*/ 9 w 10642"/>
                <a:gd name="T61" fmla="*/ 48 h 3472"/>
                <a:gd name="T62" fmla="*/ 6 w 10642"/>
                <a:gd name="T63" fmla="*/ 45 h 3472"/>
                <a:gd name="T64" fmla="*/ 4 w 10642"/>
                <a:gd name="T65" fmla="*/ 42 h 3472"/>
                <a:gd name="T66" fmla="*/ 2 w 10642"/>
                <a:gd name="T67" fmla="*/ 38 h 3472"/>
                <a:gd name="T68" fmla="*/ 1 w 10642"/>
                <a:gd name="T69" fmla="*/ 34 h 3472"/>
                <a:gd name="T70" fmla="*/ 0 w 10642"/>
                <a:gd name="T71" fmla="*/ 30 h 3472"/>
                <a:gd name="T72" fmla="*/ 0 w 10642"/>
                <a:gd name="T73" fmla="*/ 27 h 3472"/>
                <a:gd name="T74" fmla="*/ 0 w 10642"/>
                <a:gd name="T75" fmla="*/ 24 h 3472"/>
                <a:gd name="T76" fmla="*/ 1 w 10642"/>
                <a:gd name="T77" fmla="*/ 19 h 3472"/>
                <a:gd name="T78" fmla="*/ 3 w 10642"/>
                <a:gd name="T79" fmla="*/ 15 h 3472"/>
                <a:gd name="T80" fmla="*/ 5 w 10642"/>
                <a:gd name="T81" fmla="*/ 12 h 3472"/>
                <a:gd name="T82" fmla="*/ 8 w 10642"/>
                <a:gd name="T83" fmla="*/ 9 h 3472"/>
                <a:gd name="T84" fmla="*/ 11 w 10642"/>
                <a:gd name="T85" fmla="*/ 6 h 3472"/>
                <a:gd name="T86" fmla="*/ 15 w 10642"/>
                <a:gd name="T87" fmla="*/ 4 h 3472"/>
                <a:gd name="T88" fmla="*/ 19 w 10642"/>
                <a:gd name="T89" fmla="*/ 2 h 3472"/>
                <a:gd name="T90" fmla="*/ 23 w 10642"/>
                <a:gd name="T91" fmla="*/ 1 h 3472"/>
                <a:gd name="T92" fmla="*/ 27 w 10642"/>
                <a:gd name="T93" fmla="*/ 0 h 3472"/>
                <a:gd name="T94" fmla="*/ 32 w 10642"/>
                <a:gd name="T95" fmla="*/ 0 h 3472"/>
                <a:gd name="T96" fmla="*/ 38 w 10642"/>
                <a:gd name="T97" fmla="*/ 0 h 3472"/>
                <a:gd name="T98" fmla="*/ 44 w 10642"/>
                <a:gd name="T99" fmla="*/ 1 h 3472"/>
                <a:gd name="T100" fmla="*/ 52 w 10642"/>
                <a:gd name="T101" fmla="*/ 2 h 3472"/>
                <a:gd name="T102" fmla="*/ 132 w 10642"/>
                <a:gd name="T103" fmla="*/ 25 h 3472"/>
                <a:gd name="T104" fmla="*/ 139 w 10642"/>
                <a:gd name="T105" fmla="*/ 25 h 3472"/>
                <a:gd name="T106" fmla="*/ 147 w 10642"/>
                <a:gd name="T107" fmla="*/ 26 h 3472"/>
                <a:gd name="T108" fmla="*/ 131 w 10642"/>
                <a:gd name="T109" fmla="*/ 23 h 3472"/>
                <a:gd name="T110" fmla="*/ 151 w 10642"/>
                <a:gd name="T111" fmla="*/ 13 h 3472"/>
                <a:gd name="T112" fmla="*/ 145 w 10642"/>
                <a:gd name="T113" fmla="*/ 24 h 3472"/>
                <a:gd name="T114" fmla="*/ 137 w 10642"/>
                <a:gd name="T115" fmla="*/ 24 h 3472"/>
                <a:gd name="T116" fmla="*/ 64 w 10642"/>
                <a:gd name="T117" fmla="*/ 1 h 3472"/>
                <a:gd name="T118" fmla="*/ 105 w 10642"/>
                <a:gd name="T119" fmla="*/ 23 h 3472"/>
                <a:gd name="T120" fmla="*/ 109 w 10642"/>
                <a:gd name="T121" fmla="*/ 51 h 34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642" h="3472">
                  <a:moveTo>
                    <a:pt x="3373" y="152"/>
                  </a:moveTo>
                  <a:lnTo>
                    <a:pt x="3447" y="1173"/>
                  </a:lnTo>
                  <a:lnTo>
                    <a:pt x="3433" y="1164"/>
                  </a:lnTo>
                  <a:lnTo>
                    <a:pt x="3417" y="1155"/>
                  </a:lnTo>
                  <a:lnTo>
                    <a:pt x="3400" y="1146"/>
                  </a:lnTo>
                  <a:lnTo>
                    <a:pt x="3381" y="1137"/>
                  </a:lnTo>
                  <a:lnTo>
                    <a:pt x="3361" y="1127"/>
                  </a:lnTo>
                  <a:lnTo>
                    <a:pt x="3340" y="1118"/>
                  </a:lnTo>
                  <a:lnTo>
                    <a:pt x="3316" y="1110"/>
                  </a:lnTo>
                  <a:lnTo>
                    <a:pt x="3292" y="1102"/>
                  </a:lnTo>
                  <a:lnTo>
                    <a:pt x="3239" y="1084"/>
                  </a:lnTo>
                  <a:lnTo>
                    <a:pt x="3180" y="1067"/>
                  </a:lnTo>
                  <a:lnTo>
                    <a:pt x="3115" y="1049"/>
                  </a:lnTo>
                  <a:lnTo>
                    <a:pt x="3044" y="1034"/>
                  </a:lnTo>
                  <a:lnTo>
                    <a:pt x="2970" y="1018"/>
                  </a:lnTo>
                  <a:lnTo>
                    <a:pt x="2896" y="1005"/>
                  </a:lnTo>
                  <a:lnTo>
                    <a:pt x="2822" y="994"/>
                  </a:lnTo>
                  <a:lnTo>
                    <a:pt x="2747" y="984"/>
                  </a:lnTo>
                  <a:lnTo>
                    <a:pt x="2672" y="977"/>
                  </a:lnTo>
                  <a:lnTo>
                    <a:pt x="2596" y="972"/>
                  </a:lnTo>
                  <a:lnTo>
                    <a:pt x="2520" y="969"/>
                  </a:lnTo>
                  <a:lnTo>
                    <a:pt x="2444" y="968"/>
                  </a:lnTo>
                  <a:lnTo>
                    <a:pt x="2389" y="968"/>
                  </a:lnTo>
                  <a:lnTo>
                    <a:pt x="2335" y="970"/>
                  </a:lnTo>
                  <a:lnTo>
                    <a:pt x="2281" y="974"/>
                  </a:lnTo>
                  <a:lnTo>
                    <a:pt x="2229" y="979"/>
                  </a:lnTo>
                  <a:lnTo>
                    <a:pt x="2177" y="986"/>
                  </a:lnTo>
                  <a:lnTo>
                    <a:pt x="2127" y="994"/>
                  </a:lnTo>
                  <a:lnTo>
                    <a:pt x="2077" y="1003"/>
                  </a:lnTo>
                  <a:lnTo>
                    <a:pt x="2029" y="1013"/>
                  </a:lnTo>
                  <a:lnTo>
                    <a:pt x="1982" y="1025"/>
                  </a:lnTo>
                  <a:lnTo>
                    <a:pt x="1935" y="1038"/>
                  </a:lnTo>
                  <a:lnTo>
                    <a:pt x="1890" y="1054"/>
                  </a:lnTo>
                  <a:lnTo>
                    <a:pt x="1845" y="1069"/>
                  </a:lnTo>
                  <a:lnTo>
                    <a:pt x="1802" y="1087"/>
                  </a:lnTo>
                  <a:lnTo>
                    <a:pt x="1760" y="1106"/>
                  </a:lnTo>
                  <a:lnTo>
                    <a:pt x="1719" y="1127"/>
                  </a:lnTo>
                  <a:lnTo>
                    <a:pt x="1679" y="1149"/>
                  </a:lnTo>
                  <a:lnTo>
                    <a:pt x="1659" y="1160"/>
                  </a:lnTo>
                  <a:lnTo>
                    <a:pt x="1641" y="1173"/>
                  </a:lnTo>
                  <a:lnTo>
                    <a:pt x="1622" y="1185"/>
                  </a:lnTo>
                  <a:lnTo>
                    <a:pt x="1604" y="1198"/>
                  </a:lnTo>
                  <a:lnTo>
                    <a:pt x="1587" y="1213"/>
                  </a:lnTo>
                  <a:lnTo>
                    <a:pt x="1571" y="1226"/>
                  </a:lnTo>
                  <a:lnTo>
                    <a:pt x="1554" y="1240"/>
                  </a:lnTo>
                  <a:lnTo>
                    <a:pt x="1538" y="1256"/>
                  </a:lnTo>
                  <a:lnTo>
                    <a:pt x="1524" y="1272"/>
                  </a:lnTo>
                  <a:lnTo>
                    <a:pt x="1509" y="1287"/>
                  </a:lnTo>
                  <a:lnTo>
                    <a:pt x="1495" y="1304"/>
                  </a:lnTo>
                  <a:lnTo>
                    <a:pt x="1481" y="1321"/>
                  </a:lnTo>
                  <a:lnTo>
                    <a:pt x="1468" y="1338"/>
                  </a:lnTo>
                  <a:lnTo>
                    <a:pt x="1456" y="1356"/>
                  </a:lnTo>
                  <a:lnTo>
                    <a:pt x="1443" y="1375"/>
                  </a:lnTo>
                  <a:lnTo>
                    <a:pt x="1432" y="1394"/>
                  </a:lnTo>
                  <a:lnTo>
                    <a:pt x="1421" y="1414"/>
                  </a:lnTo>
                  <a:lnTo>
                    <a:pt x="1411" y="1434"/>
                  </a:lnTo>
                  <a:lnTo>
                    <a:pt x="1401" y="1454"/>
                  </a:lnTo>
                  <a:lnTo>
                    <a:pt x="1392" y="1475"/>
                  </a:lnTo>
                  <a:lnTo>
                    <a:pt x="1383" y="1496"/>
                  </a:lnTo>
                  <a:lnTo>
                    <a:pt x="1374" y="1518"/>
                  </a:lnTo>
                  <a:lnTo>
                    <a:pt x="1366" y="1540"/>
                  </a:lnTo>
                  <a:lnTo>
                    <a:pt x="1359" y="1563"/>
                  </a:lnTo>
                  <a:lnTo>
                    <a:pt x="1353" y="1586"/>
                  </a:lnTo>
                  <a:lnTo>
                    <a:pt x="1346" y="1610"/>
                  </a:lnTo>
                  <a:lnTo>
                    <a:pt x="1340" y="1634"/>
                  </a:lnTo>
                  <a:lnTo>
                    <a:pt x="1335" y="1659"/>
                  </a:lnTo>
                  <a:lnTo>
                    <a:pt x="1330" y="1684"/>
                  </a:lnTo>
                  <a:lnTo>
                    <a:pt x="1327" y="1709"/>
                  </a:lnTo>
                  <a:lnTo>
                    <a:pt x="1323" y="1736"/>
                  </a:lnTo>
                  <a:lnTo>
                    <a:pt x="1320" y="1762"/>
                  </a:lnTo>
                  <a:lnTo>
                    <a:pt x="1319" y="1775"/>
                  </a:lnTo>
                  <a:lnTo>
                    <a:pt x="1319" y="1790"/>
                  </a:lnTo>
                  <a:lnTo>
                    <a:pt x="1317" y="1810"/>
                  </a:lnTo>
                  <a:lnTo>
                    <a:pt x="1315" y="1834"/>
                  </a:lnTo>
                  <a:lnTo>
                    <a:pt x="1313" y="1855"/>
                  </a:lnTo>
                  <a:lnTo>
                    <a:pt x="1310" y="1874"/>
                  </a:lnTo>
                  <a:lnTo>
                    <a:pt x="1309" y="1889"/>
                  </a:lnTo>
                  <a:lnTo>
                    <a:pt x="1309" y="1901"/>
                  </a:lnTo>
                  <a:lnTo>
                    <a:pt x="1309" y="1927"/>
                  </a:lnTo>
                  <a:lnTo>
                    <a:pt x="1310" y="1951"/>
                  </a:lnTo>
                  <a:lnTo>
                    <a:pt x="1313" y="1977"/>
                  </a:lnTo>
                  <a:lnTo>
                    <a:pt x="1315" y="2001"/>
                  </a:lnTo>
                  <a:lnTo>
                    <a:pt x="1318" y="2026"/>
                  </a:lnTo>
                  <a:lnTo>
                    <a:pt x="1323" y="2049"/>
                  </a:lnTo>
                  <a:lnTo>
                    <a:pt x="1327" y="2072"/>
                  </a:lnTo>
                  <a:lnTo>
                    <a:pt x="1333" y="2096"/>
                  </a:lnTo>
                  <a:lnTo>
                    <a:pt x="1339" y="2119"/>
                  </a:lnTo>
                  <a:lnTo>
                    <a:pt x="1346" y="2142"/>
                  </a:lnTo>
                  <a:lnTo>
                    <a:pt x="1354" y="2165"/>
                  </a:lnTo>
                  <a:lnTo>
                    <a:pt x="1363" y="2187"/>
                  </a:lnTo>
                  <a:lnTo>
                    <a:pt x="1372" y="2208"/>
                  </a:lnTo>
                  <a:lnTo>
                    <a:pt x="1382" y="2230"/>
                  </a:lnTo>
                  <a:lnTo>
                    <a:pt x="1393" y="2251"/>
                  </a:lnTo>
                  <a:lnTo>
                    <a:pt x="1404" y="2272"/>
                  </a:lnTo>
                  <a:lnTo>
                    <a:pt x="1416" y="2292"/>
                  </a:lnTo>
                  <a:lnTo>
                    <a:pt x="1429" y="2312"/>
                  </a:lnTo>
                  <a:lnTo>
                    <a:pt x="1442" y="2332"/>
                  </a:lnTo>
                  <a:lnTo>
                    <a:pt x="1457" y="2351"/>
                  </a:lnTo>
                  <a:lnTo>
                    <a:pt x="1471" y="2369"/>
                  </a:lnTo>
                  <a:lnTo>
                    <a:pt x="1487" y="2387"/>
                  </a:lnTo>
                  <a:lnTo>
                    <a:pt x="1502" y="2404"/>
                  </a:lnTo>
                  <a:lnTo>
                    <a:pt x="1519" y="2421"/>
                  </a:lnTo>
                  <a:lnTo>
                    <a:pt x="1536" y="2438"/>
                  </a:lnTo>
                  <a:lnTo>
                    <a:pt x="1554" y="2453"/>
                  </a:lnTo>
                  <a:lnTo>
                    <a:pt x="1572" y="2468"/>
                  </a:lnTo>
                  <a:lnTo>
                    <a:pt x="1591" y="2482"/>
                  </a:lnTo>
                  <a:lnTo>
                    <a:pt x="1611" y="2497"/>
                  </a:lnTo>
                  <a:lnTo>
                    <a:pt x="1631" y="2510"/>
                  </a:lnTo>
                  <a:lnTo>
                    <a:pt x="1652" y="2523"/>
                  </a:lnTo>
                  <a:lnTo>
                    <a:pt x="1673" y="2536"/>
                  </a:lnTo>
                  <a:lnTo>
                    <a:pt x="1696" y="2547"/>
                  </a:lnTo>
                  <a:lnTo>
                    <a:pt x="1718" y="2558"/>
                  </a:lnTo>
                  <a:lnTo>
                    <a:pt x="1740" y="2569"/>
                  </a:lnTo>
                  <a:lnTo>
                    <a:pt x="1764" y="2578"/>
                  </a:lnTo>
                  <a:lnTo>
                    <a:pt x="1788" y="2587"/>
                  </a:lnTo>
                  <a:lnTo>
                    <a:pt x="1812" y="2594"/>
                  </a:lnTo>
                  <a:lnTo>
                    <a:pt x="1836" y="2601"/>
                  </a:lnTo>
                  <a:lnTo>
                    <a:pt x="1862" y="2608"/>
                  </a:lnTo>
                  <a:lnTo>
                    <a:pt x="1887" y="2613"/>
                  </a:lnTo>
                  <a:lnTo>
                    <a:pt x="1912" y="2619"/>
                  </a:lnTo>
                  <a:lnTo>
                    <a:pt x="1939" y="2622"/>
                  </a:lnTo>
                  <a:lnTo>
                    <a:pt x="1966" y="2627"/>
                  </a:lnTo>
                  <a:lnTo>
                    <a:pt x="1993" y="2629"/>
                  </a:lnTo>
                  <a:lnTo>
                    <a:pt x="2020" y="2631"/>
                  </a:lnTo>
                  <a:lnTo>
                    <a:pt x="2048" y="2632"/>
                  </a:lnTo>
                  <a:lnTo>
                    <a:pt x="2075" y="2632"/>
                  </a:lnTo>
                  <a:lnTo>
                    <a:pt x="2102" y="2631"/>
                  </a:lnTo>
                  <a:lnTo>
                    <a:pt x="2130" y="2630"/>
                  </a:lnTo>
                  <a:lnTo>
                    <a:pt x="2160" y="2626"/>
                  </a:lnTo>
                  <a:lnTo>
                    <a:pt x="2193" y="2621"/>
                  </a:lnTo>
                  <a:lnTo>
                    <a:pt x="2227" y="2616"/>
                  </a:lnTo>
                  <a:lnTo>
                    <a:pt x="2264" y="2608"/>
                  </a:lnTo>
                  <a:lnTo>
                    <a:pt x="2303" y="2599"/>
                  </a:lnTo>
                  <a:lnTo>
                    <a:pt x="2345" y="2588"/>
                  </a:lnTo>
                  <a:lnTo>
                    <a:pt x="2345" y="2325"/>
                  </a:lnTo>
                  <a:lnTo>
                    <a:pt x="2020" y="2325"/>
                  </a:lnTo>
                  <a:lnTo>
                    <a:pt x="2020" y="1454"/>
                  </a:lnTo>
                  <a:lnTo>
                    <a:pt x="3566" y="1454"/>
                  </a:lnTo>
                  <a:lnTo>
                    <a:pt x="3566" y="3332"/>
                  </a:lnTo>
                  <a:lnTo>
                    <a:pt x="3466" y="3349"/>
                  </a:lnTo>
                  <a:lnTo>
                    <a:pt x="3369" y="3364"/>
                  </a:lnTo>
                  <a:lnTo>
                    <a:pt x="3274" y="3380"/>
                  </a:lnTo>
                  <a:lnTo>
                    <a:pt x="3180" y="3393"/>
                  </a:lnTo>
                  <a:lnTo>
                    <a:pt x="3090" y="3405"/>
                  </a:lnTo>
                  <a:lnTo>
                    <a:pt x="3000" y="3416"/>
                  </a:lnTo>
                  <a:lnTo>
                    <a:pt x="2913" y="3427"/>
                  </a:lnTo>
                  <a:lnTo>
                    <a:pt x="2827" y="3436"/>
                  </a:lnTo>
                  <a:lnTo>
                    <a:pt x="2745" y="3444"/>
                  </a:lnTo>
                  <a:lnTo>
                    <a:pt x="2663" y="3452"/>
                  </a:lnTo>
                  <a:lnTo>
                    <a:pt x="2584" y="3457"/>
                  </a:lnTo>
                  <a:lnTo>
                    <a:pt x="2507" y="3463"/>
                  </a:lnTo>
                  <a:lnTo>
                    <a:pt x="2431" y="3466"/>
                  </a:lnTo>
                  <a:lnTo>
                    <a:pt x="2358" y="3470"/>
                  </a:lnTo>
                  <a:lnTo>
                    <a:pt x="2287" y="3471"/>
                  </a:lnTo>
                  <a:lnTo>
                    <a:pt x="2217" y="3472"/>
                  </a:lnTo>
                  <a:lnTo>
                    <a:pt x="2149" y="3471"/>
                  </a:lnTo>
                  <a:lnTo>
                    <a:pt x="2083" y="3470"/>
                  </a:lnTo>
                  <a:lnTo>
                    <a:pt x="2017" y="3467"/>
                  </a:lnTo>
                  <a:lnTo>
                    <a:pt x="1953" y="3464"/>
                  </a:lnTo>
                  <a:lnTo>
                    <a:pt x="1889" y="3460"/>
                  </a:lnTo>
                  <a:lnTo>
                    <a:pt x="1826" y="3455"/>
                  </a:lnTo>
                  <a:lnTo>
                    <a:pt x="1765" y="3450"/>
                  </a:lnTo>
                  <a:lnTo>
                    <a:pt x="1704" y="3442"/>
                  </a:lnTo>
                  <a:lnTo>
                    <a:pt x="1644" y="3435"/>
                  </a:lnTo>
                  <a:lnTo>
                    <a:pt x="1585" y="3426"/>
                  </a:lnTo>
                  <a:lnTo>
                    <a:pt x="1528" y="3416"/>
                  </a:lnTo>
                  <a:lnTo>
                    <a:pt x="1471" y="3406"/>
                  </a:lnTo>
                  <a:lnTo>
                    <a:pt x="1415" y="3395"/>
                  </a:lnTo>
                  <a:lnTo>
                    <a:pt x="1362" y="3382"/>
                  </a:lnTo>
                  <a:lnTo>
                    <a:pt x="1308" y="3370"/>
                  </a:lnTo>
                  <a:lnTo>
                    <a:pt x="1256" y="3355"/>
                  </a:lnTo>
                  <a:lnTo>
                    <a:pt x="1204" y="3340"/>
                  </a:lnTo>
                  <a:lnTo>
                    <a:pt x="1153" y="3324"/>
                  </a:lnTo>
                  <a:lnTo>
                    <a:pt x="1104" y="3308"/>
                  </a:lnTo>
                  <a:lnTo>
                    <a:pt x="1056" y="3290"/>
                  </a:lnTo>
                  <a:lnTo>
                    <a:pt x="1009" y="3272"/>
                  </a:lnTo>
                  <a:lnTo>
                    <a:pt x="963" y="3252"/>
                  </a:lnTo>
                  <a:lnTo>
                    <a:pt x="917" y="3232"/>
                  </a:lnTo>
                  <a:lnTo>
                    <a:pt x="874" y="3211"/>
                  </a:lnTo>
                  <a:lnTo>
                    <a:pt x="830" y="3190"/>
                  </a:lnTo>
                  <a:lnTo>
                    <a:pt x="789" y="3168"/>
                  </a:lnTo>
                  <a:lnTo>
                    <a:pt x="747" y="3144"/>
                  </a:lnTo>
                  <a:lnTo>
                    <a:pt x="708" y="3120"/>
                  </a:lnTo>
                  <a:lnTo>
                    <a:pt x="669" y="3094"/>
                  </a:lnTo>
                  <a:lnTo>
                    <a:pt x="632" y="3069"/>
                  </a:lnTo>
                  <a:lnTo>
                    <a:pt x="595" y="3042"/>
                  </a:lnTo>
                  <a:lnTo>
                    <a:pt x="560" y="3014"/>
                  </a:lnTo>
                  <a:lnTo>
                    <a:pt x="525" y="2987"/>
                  </a:lnTo>
                  <a:lnTo>
                    <a:pt x="492" y="2958"/>
                  </a:lnTo>
                  <a:lnTo>
                    <a:pt x="460" y="2928"/>
                  </a:lnTo>
                  <a:lnTo>
                    <a:pt x="429" y="2898"/>
                  </a:lnTo>
                  <a:lnTo>
                    <a:pt x="399" y="2867"/>
                  </a:lnTo>
                  <a:lnTo>
                    <a:pt x="370" y="2834"/>
                  </a:lnTo>
                  <a:lnTo>
                    <a:pt x="342" y="2802"/>
                  </a:lnTo>
                  <a:lnTo>
                    <a:pt x="315" y="2769"/>
                  </a:lnTo>
                  <a:lnTo>
                    <a:pt x="289" y="2734"/>
                  </a:lnTo>
                  <a:lnTo>
                    <a:pt x="265" y="2700"/>
                  </a:lnTo>
                  <a:lnTo>
                    <a:pt x="241" y="2664"/>
                  </a:lnTo>
                  <a:lnTo>
                    <a:pt x="219" y="2628"/>
                  </a:lnTo>
                  <a:lnTo>
                    <a:pt x="198" y="2591"/>
                  </a:lnTo>
                  <a:lnTo>
                    <a:pt x="178" y="2553"/>
                  </a:lnTo>
                  <a:lnTo>
                    <a:pt x="158" y="2514"/>
                  </a:lnTo>
                  <a:lnTo>
                    <a:pt x="140" y="2476"/>
                  </a:lnTo>
                  <a:lnTo>
                    <a:pt x="123" y="2436"/>
                  </a:lnTo>
                  <a:lnTo>
                    <a:pt x="107" y="2396"/>
                  </a:lnTo>
                  <a:lnTo>
                    <a:pt x="93" y="2353"/>
                  </a:lnTo>
                  <a:lnTo>
                    <a:pt x="79" y="2312"/>
                  </a:lnTo>
                  <a:lnTo>
                    <a:pt x="66" y="2269"/>
                  </a:lnTo>
                  <a:lnTo>
                    <a:pt x="55" y="2226"/>
                  </a:lnTo>
                  <a:lnTo>
                    <a:pt x="45" y="2181"/>
                  </a:lnTo>
                  <a:lnTo>
                    <a:pt x="36" y="2137"/>
                  </a:lnTo>
                  <a:lnTo>
                    <a:pt x="27" y="2091"/>
                  </a:lnTo>
                  <a:lnTo>
                    <a:pt x="20" y="2045"/>
                  </a:lnTo>
                  <a:lnTo>
                    <a:pt x="15" y="1998"/>
                  </a:lnTo>
                  <a:lnTo>
                    <a:pt x="9" y="1950"/>
                  </a:lnTo>
                  <a:lnTo>
                    <a:pt x="6" y="1902"/>
                  </a:lnTo>
                  <a:lnTo>
                    <a:pt x="2" y="1852"/>
                  </a:lnTo>
                  <a:lnTo>
                    <a:pt x="1" y="1804"/>
                  </a:lnTo>
                  <a:lnTo>
                    <a:pt x="0" y="1752"/>
                  </a:lnTo>
                  <a:lnTo>
                    <a:pt x="1" y="1737"/>
                  </a:lnTo>
                  <a:lnTo>
                    <a:pt x="1" y="1717"/>
                  </a:lnTo>
                  <a:lnTo>
                    <a:pt x="3" y="1692"/>
                  </a:lnTo>
                  <a:lnTo>
                    <a:pt x="6" y="1662"/>
                  </a:lnTo>
                  <a:lnTo>
                    <a:pt x="8" y="1632"/>
                  </a:lnTo>
                  <a:lnTo>
                    <a:pt x="10" y="1607"/>
                  </a:lnTo>
                  <a:lnTo>
                    <a:pt x="11" y="1586"/>
                  </a:lnTo>
                  <a:lnTo>
                    <a:pt x="11" y="1569"/>
                  </a:lnTo>
                  <a:lnTo>
                    <a:pt x="19" y="1517"/>
                  </a:lnTo>
                  <a:lnTo>
                    <a:pt x="27" y="1467"/>
                  </a:lnTo>
                  <a:lnTo>
                    <a:pt x="37" y="1417"/>
                  </a:lnTo>
                  <a:lnTo>
                    <a:pt x="47" y="1367"/>
                  </a:lnTo>
                  <a:lnTo>
                    <a:pt x="59" y="1319"/>
                  </a:lnTo>
                  <a:lnTo>
                    <a:pt x="73" y="1273"/>
                  </a:lnTo>
                  <a:lnTo>
                    <a:pt x="86" y="1226"/>
                  </a:lnTo>
                  <a:lnTo>
                    <a:pt x="102" y="1180"/>
                  </a:lnTo>
                  <a:lnTo>
                    <a:pt x="117" y="1136"/>
                  </a:lnTo>
                  <a:lnTo>
                    <a:pt x="135" y="1092"/>
                  </a:lnTo>
                  <a:lnTo>
                    <a:pt x="153" y="1049"/>
                  </a:lnTo>
                  <a:lnTo>
                    <a:pt x="172" y="1007"/>
                  </a:lnTo>
                  <a:lnTo>
                    <a:pt x="193" y="966"/>
                  </a:lnTo>
                  <a:lnTo>
                    <a:pt x="215" y="926"/>
                  </a:lnTo>
                  <a:lnTo>
                    <a:pt x="238" y="887"/>
                  </a:lnTo>
                  <a:lnTo>
                    <a:pt x="261" y="848"/>
                  </a:lnTo>
                  <a:lnTo>
                    <a:pt x="286" y="812"/>
                  </a:lnTo>
                  <a:lnTo>
                    <a:pt x="312" y="775"/>
                  </a:lnTo>
                  <a:lnTo>
                    <a:pt x="339" y="739"/>
                  </a:lnTo>
                  <a:lnTo>
                    <a:pt x="365" y="704"/>
                  </a:lnTo>
                  <a:lnTo>
                    <a:pt x="394" y="671"/>
                  </a:lnTo>
                  <a:lnTo>
                    <a:pt x="422" y="637"/>
                  </a:lnTo>
                  <a:lnTo>
                    <a:pt x="452" y="606"/>
                  </a:lnTo>
                  <a:lnTo>
                    <a:pt x="483" y="575"/>
                  </a:lnTo>
                  <a:lnTo>
                    <a:pt x="514" y="544"/>
                  </a:lnTo>
                  <a:lnTo>
                    <a:pt x="545" y="515"/>
                  </a:lnTo>
                  <a:lnTo>
                    <a:pt x="579" y="487"/>
                  </a:lnTo>
                  <a:lnTo>
                    <a:pt x="612" y="460"/>
                  </a:lnTo>
                  <a:lnTo>
                    <a:pt x="646" y="433"/>
                  </a:lnTo>
                  <a:lnTo>
                    <a:pt x="681" y="407"/>
                  </a:lnTo>
                  <a:lnTo>
                    <a:pt x="717" y="383"/>
                  </a:lnTo>
                  <a:lnTo>
                    <a:pt x="753" y="358"/>
                  </a:lnTo>
                  <a:lnTo>
                    <a:pt x="791" y="336"/>
                  </a:lnTo>
                  <a:lnTo>
                    <a:pt x="829" y="314"/>
                  </a:lnTo>
                  <a:lnTo>
                    <a:pt x="868" y="292"/>
                  </a:lnTo>
                  <a:lnTo>
                    <a:pt x="907" y="272"/>
                  </a:lnTo>
                  <a:lnTo>
                    <a:pt x="946" y="252"/>
                  </a:lnTo>
                  <a:lnTo>
                    <a:pt x="986" y="232"/>
                  </a:lnTo>
                  <a:lnTo>
                    <a:pt x="1028" y="214"/>
                  </a:lnTo>
                  <a:lnTo>
                    <a:pt x="1069" y="196"/>
                  </a:lnTo>
                  <a:lnTo>
                    <a:pt x="1110" y="180"/>
                  </a:lnTo>
                  <a:lnTo>
                    <a:pt x="1153" y="163"/>
                  </a:lnTo>
                  <a:lnTo>
                    <a:pt x="1196" y="149"/>
                  </a:lnTo>
                  <a:lnTo>
                    <a:pt x="1240" y="133"/>
                  </a:lnTo>
                  <a:lnTo>
                    <a:pt x="1285" y="120"/>
                  </a:lnTo>
                  <a:lnTo>
                    <a:pt x="1329" y="106"/>
                  </a:lnTo>
                  <a:lnTo>
                    <a:pt x="1374" y="94"/>
                  </a:lnTo>
                  <a:lnTo>
                    <a:pt x="1420" y="83"/>
                  </a:lnTo>
                  <a:lnTo>
                    <a:pt x="1467" y="73"/>
                  </a:lnTo>
                  <a:lnTo>
                    <a:pt x="1513" y="63"/>
                  </a:lnTo>
                  <a:lnTo>
                    <a:pt x="1561" y="54"/>
                  </a:lnTo>
                  <a:lnTo>
                    <a:pt x="1607" y="46"/>
                  </a:lnTo>
                  <a:lnTo>
                    <a:pt x="1655" y="39"/>
                  </a:lnTo>
                  <a:lnTo>
                    <a:pt x="1704" y="32"/>
                  </a:lnTo>
                  <a:lnTo>
                    <a:pt x="1753" y="26"/>
                  </a:lnTo>
                  <a:lnTo>
                    <a:pt x="1801" y="21"/>
                  </a:lnTo>
                  <a:lnTo>
                    <a:pt x="1851" y="15"/>
                  </a:lnTo>
                  <a:lnTo>
                    <a:pt x="1900" y="11"/>
                  </a:lnTo>
                  <a:lnTo>
                    <a:pt x="1950" y="7"/>
                  </a:lnTo>
                  <a:lnTo>
                    <a:pt x="2001" y="5"/>
                  </a:lnTo>
                  <a:lnTo>
                    <a:pt x="2052" y="3"/>
                  </a:lnTo>
                  <a:lnTo>
                    <a:pt x="2103" y="1"/>
                  </a:lnTo>
                  <a:lnTo>
                    <a:pt x="2155" y="0"/>
                  </a:lnTo>
                  <a:lnTo>
                    <a:pt x="2206" y="0"/>
                  </a:lnTo>
                  <a:lnTo>
                    <a:pt x="2273" y="0"/>
                  </a:lnTo>
                  <a:lnTo>
                    <a:pt x="2340" y="2"/>
                  </a:lnTo>
                  <a:lnTo>
                    <a:pt x="2407" y="5"/>
                  </a:lnTo>
                  <a:lnTo>
                    <a:pt x="2476" y="10"/>
                  </a:lnTo>
                  <a:lnTo>
                    <a:pt x="2546" y="14"/>
                  </a:lnTo>
                  <a:lnTo>
                    <a:pt x="2617" y="21"/>
                  </a:lnTo>
                  <a:lnTo>
                    <a:pt x="2689" y="29"/>
                  </a:lnTo>
                  <a:lnTo>
                    <a:pt x="2760" y="37"/>
                  </a:lnTo>
                  <a:lnTo>
                    <a:pt x="2834" y="47"/>
                  </a:lnTo>
                  <a:lnTo>
                    <a:pt x="2909" y="60"/>
                  </a:lnTo>
                  <a:lnTo>
                    <a:pt x="2984" y="72"/>
                  </a:lnTo>
                  <a:lnTo>
                    <a:pt x="3060" y="85"/>
                  </a:lnTo>
                  <a:lnTo>
                    <a:pt x="3137" y="101"/>
                  </a:lnTo>
                  <a:lnTo>
                    <a:pt x="3215" y="116"/>
                  </a:lnTo>
                  <a:lnTo>
                    <a:pt x="3293" y="133"/>
                  </a:lnTo>
                  <a:lnTo>
                    <a:pt x="3373" y="152"/>
                  </a:lnTo>
                  <a:close/>
                  <a:moveTo>
                    <a:pt x="9658" y="1862"/>
                  </a:moveTo>
                  <a:lnTo>
                    <a:pt x="9670" y="3256"/>
                  </a:lnTo>
                  <a:lnTo>
                    <a:pt x="8357" y="3265"/>
                  </a:lnTo>
                  <a:lnTo>
                    <a:pt x="8343" y="1594"/>
                  </a:lnTo>
                  <a:lnTo>
                    <a:pt x="8423" y="1598"/>
                  </a:lnTo>
                  <a:lnTo>
                    <a:pt x="8504" y="1601"/>
                  </a:lnTo>
                  <a:lnTo>
                    <a:pt x="8585" y="1606"/>
                  </a:lnTo>
                  <a:lnTo>
                    <a:pt x="8666" y="1611"/>
                  </a:lnTo>
                  <a:lnTo>
                    <a:pt x="8748" y="1616"/>
                  </a:lnTo>
                  <a:lnTo>
                    <a:pt x="8830" y="1621"/>
                  </a:lnTo>
                  <a:lnTo>
                    <a:pt x="8912" y="1626"/>
                  </a:lnTo>
                  <a:lnTo>
                    <a:pt x="8994" y="1631"/>
                  </a:lnTo>
                  <a:lnTo>
                    <a:pt x="9077" y="1637"/>
                  </a:lnTo>
                  <a:lnTo>
                    <a:pt x="9159" y="1642"/>
                  </a:lnTo>
                  <a:lnTo>
                    <a:pt x="9242" y="1649"/>
                  </a:lnTo>
                  <a:lnTo>
                    <a:pt x="9326" y="1655"/>
                  </a:lnTo>
                  <a:lnTo>
                    <a:pt x="9409" y="1661"/>
                  </a:lnTo>
                  <a:lnTo>
                    <a:pt x="9492" y="1668"/>
                  </a:lnTo>
                  <a:lnTo>
                    <a:pt x="9576" y="1675"/>
                  </a:lnTo>
                  <a:lnTo>
                    <a:pt x="9660" y="1681"/>
                  </a:lnTo>
                  <a:lnTo>
                    <a:pt x="9661" y="1862"/>
                  </a:lnTo>
                  <a:lnTo>
                    <a:pt x="9658" y="1862"/>
                  </a:lnTo>
                  <a:close/>
                  <a:moveTo>
                    <a:pt x="8345" y="1498"/>
                  </a:moveTo>
                  <a:lnTo>
                    <a:pt x="8341" y="862"/>
                  </a:lnTo>
                  <a:lnTo>
                    <a:pt x="7353" y="868"/>
                  </a:lnTo>
                  <a:lnTo>
                    <a:pt x="7348" y="42"/>
                  </a:lnTo>
                  <a:lnTo>
                    <a:pt x="10636" y="20"/>
                  </a:lnTo>
                  <a:lnTo>
                    <a:pt x="10642" y="846"/>
                  </a:lnTo>
                  <a:lnTo>
                    <a:pt x="9654" y="853"/>
                  </a:lnTo>
                  <a:lnTo>
                    <a:pt x="9659" y="1546"/>
                  </a:lnTo>
                  <a:lnTo>
                    <a:pt x="9576" y="1541"/>
                  </a:lnTo>
                  <a:lnTo>
                    <a:pt x="9493" y="1538"/>
                  </a:lnTo>
                  <a:lnTo>
                    <a:pt x="9411" y="1534"/>
                  </a:lnTo>
                  <a:lnTo>
                    <a:pt x="9328" y="1530"/>
                  </a:lnTo>
                  <a:lnTo>
                    <a:pt x="9246" y="1527"/>
                  </a:lnTo>
                  <a:lnTo>
                    <a:pt x="9164" y="1523"/>
                  </a:lnTo>
                  <a:lnTo>
                    <a:pt x="9081" y="1520"/>
                  </a:lnTo>
                  <a:lnTo>
                    <a:pt x="8999" y="1517"/>
                  </a:lnTo>
                  <a:lnTo>
                    <a:pt x="8917" y="1514"/>
                  </a:lnTo>
                  <a:lnTo>
                    <a:pt x="8834" y="1511"/>
                  </a:lnTo>
                  <a:lnTo>
                    <a:pt x="8753" y="1508"/>
                  </a:lnTo>
                  <a:lnTo>
                    <a:pt x="8671" y="1506"/>
                  </a:lnTo>
                  <a:lnTo>
                    <a:pt x="8590" y="1504"/>
                  </a:lnTo>
                  <a:lnTo>
                    <a:pt x="8508" y="1501"/>
                  </a:lnTo>
                  <a:lnTo>
                    <a:pt x="8427" y="1499"/>
                  </a:lnTo>
                  <a:lnTo>
                    <a:pt x="8345" y="1498"/>
                  </a:lnTo>
                  <a:close/>
                  <a:moveTo>
                    <a:pt x="4095" y="50"/>
                  </a:moveTo>
                  <a:lnTo>
                    <a:pt x="6966" y="50"/>
                  </a:lnTo>
                  <a:lnTo>
                    <a:pt x="6966" y="917"/>
                  </a:lnTo>
                  <a:lnTo>
                    <a:pt x="5357" y="917"/>
                  </a:lnTo>
                  <a:lnTo>
                    <a:pt x="5357" y="1265"/>
                  </a:lnTo>
                  <a:lnTo>
                    <a:pt x="6701" y="1265"/>
                  </a:lnTo>
                  <a:lnTo>
                    <a:pt x="6701" y="1490"/>
                  </a:lnTo>
                  <a:lnTo>
                    <a:pt x="6701" y="1543"/>
                  </a:lnTo>
                  <a:lnTo>
                    <a:pt x="6701" y="2101"/>
                  </a:lnTo>
                  <a:lnTo>
                    <a:pt x="5357" y="2101"/>
                  </a:lnTo>
                  <a:lnTo>
                    <a:pt x="5357" y="2442"/>
                  </a:lnTo>
                  <a:lnTo>
                    <a:pt x="6966" y="2442"/>
                  </a:lnTo>
                  <a:lnTo>
                    <a:pt x="6966" y="3280"/>
                  </a:lnTo>
                  <a:lnTo>
                    <a:pt x="4095" y="3280"/>
                  </a:lnTo>
                  <a:lnTo>
                    <a:pt x="4095" y="50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46" y="555"/>
              <a:ext cx="2233" cy="785"/>
            </a:xfrm>
            <a:custGeom>
              <a:avLst/>
              <a:gdLst>
                <a:gd name="T0" fmla="*/ 201 w 17872"/>
                <a:gd name="T1" fmla="*/ 45 h 6288"/>
                <a:gd name="T2" fmla="*/ 182 w 17872"/>
                <a:gd name="T3" fmla="*/ 46 h 6288"/>
                <a:gd name="T4" fmla="*/ 250 w 17872"/>
                <a:gd name="T5" fmla="*/ 54 h 6288"/>
                <a:gd name="T6" fmla="*/ 241 w 17872"/>
                <a:gd name="T7" fmla="*/ 74 h 6288"/>
                <a:gd name="T8" fmla="*/ 221 w 17872"/>
                <a:gd name="T9" fmla="*/ 89 h 6288"/>
                <a:gd name="T10" fmla="*/ 247 w 17872"/>
                <a:gd name="T11" fmla="*/ 82 h 6288"/>
                <a:gd name="T12" fmla="*/ 278 w 17872"/>
                <a:gd name="T13" fmla="*/ 69 h 6288"/>
                <a:gd name="T14" fmla="*/ 260 w 17872"/>
                <a:gd name="T15" fmla="*/ 52 h 6288"/>
                <a:gd name="T16" fmla="*/ 193 w 17872"/>
                <a:gd name="T17" fmla="*/ 95 h 6288"/>
                <a:gd name="T18" fmla="*/ 150 w 17872"/>
                <a:gd name="T19" fmla="*/ 89 h 6288"/>
                <a:gd name="T20" fmla="*/ 153 w 17872"/>
                <a:gd name="T21" fmla="*/ 83 h 6288"/>
                <a:gd name="T22" fmla="*/ 160 w 17872"/>
                <a:gd name="T23" fmla="*/ 82 h 6288"/>
                <a:gd name="T24" fmla="*/ 165 w 17872"/>
                <a:gd name="T25" fmla="*/ 85 h 6288"/>
                <a:gd name="T26" fmla="*/ 166 w 17872"/>
                <a:gd name="T27" fmla="*/ 92 h 6288"/>
                <a:gd name="T28" fmla="*/ 164 w 17872"/>
                <a:gd name="T29" fmla="*/ 96 h 6288"/>
                <a:gd name="T30" fmla="*/ 159 w 17872"/>
                <a:gd name="T31" fmla="*/ 98 h 6288"/>
                <a:gd name="T32" fmla="*/ 153 w 17872"/>
                <a:gd name="T33" fmla="*/ 97 h 6288"/>
                <a:gd name="T34" fmla="*/ 150 w 17872"/>
                <a:gd name="T35" fmla="*/ 93 h 6288"/>
                <a:gd name="T36" fmla="*/ 155 w 17872"/>
                <a:gd name="T37" fmla="*/ 92 h 6288"/>
                <a:gd name="T38" fmla="*/ 157 w 17872"/>
                <a:gd name="T39" fmla="*/ 94 h 6288"/>
                <a:gd name="T40" fmla="*/ 160 w 17872"/>
                <a:gd name="T41" fmla="*/ 94 h 6288"/>
                <a:gd name="T42" fmla="*/ 161 w 17872"/>
                <a:gd name="T43" fmla="*/ 89 h 6288"/>
                <a:gd name="T44" fmla="*/ 160 w 17872"/>
                <a:gd name="T45" fmla="*/ 86 h 6288"/>
                <a:gd name="T46" fmla="*/ 157 w 17872"/>
                <a:gd name="T47" fmla="*/ 86 h 6288"/>
                <a:gd name="T48" fmla="*/ 155 w 17872"/>
                <a:gd name="T49" fmla="*/ 89 h 6288"/>
                <a:gd name="T50" fmla="*/ 146 w 17872"/>
                <a:gd name="T51" fmla="*/ 84 h 6288"/>
                <a:gd name="T52" fmla="*/ 148 w 17872"/>
                <a:gd name="T53" fmla="*/ 88 h 6288"/>
                <a:gd name="T54" fmla="*/ 147 w 17872"/>
                <a:gd name="T55" fmla="*/ 95 h 6288"/>
                <a:gd name="T56" fmla="*/ 142 w 17872"/>
                <a:gd name="T57" fmla="*/ 98 h 6288"/>
                <a:gd name="T58" fmla="*/ 142 w 17872"/>
                <a:gd name="T59" fmla="*/ 94 h 6288"/>
                <a:gd name="T60" fmla="*/ 143 w 17872"/>
                <a:gd name="T61" fmla="*/ 91 h 6288"/>
                <a:gd name="T62" fmla="*/ 142 w 17872"/>
                <a:gd name="T63" fmla="*/ 86 h 6288"/>
                <a:gd name="T64" fmla="*/ 132 w 17872"/>
                <a:gd name="T65" fmla="*/ 94 h 6288"/>
                <a:gd name="T66" fmla="*/ 101 w 17872"/>
                <a:gd name="T67" fmla="*/ 85 h 6288"/>
                <a:gd name="T68" fmla="*/ 107 w 17872"/>
                <a:gd name="T69" fmla="*/ 82 h 6288"/>
                <a:gd name="T70" fmla="*/ 113 w 17872"/>
                <a:gd name="T71" fmla="*/ 83 h 6288"/>
                <a:gd name="T72" fmla="*/ 116 w 17872"/>
                <a:gd name="T73" fmla="*/ 88 h 6288"/>
                <a:gd name="T74" fmla="*/ 116 w 17872"/>
                <a:gd name="T75" fmla="*/ 94 h 6288"/>
                <a:gd name="T76" fmla="*/ 112 w 17872"/>
                <a:gd name="T77" fmla="*/ 98 h 6288"/>
                <a:gd name="T78" fmla="*/ 105 w 17872"/>
                <a:gd name="T79" fmla="*/ 97 h 6288"/>
                <a:gd name="T80" fmla="*/ 101 w 17872"/>
                <a:gd name="T81" fmla="*/ 95 h 6288"/>
                <a:gd name="T82" fmla="*/ 100 w 17872"/>
                <a:gd name="T83" fmla="*/ 90 h 6288"/>
                <a:gd name="T84" fmla="*/ 106 w 17872"/>
                <a:gd name="T85" fmla="*/ 94 h 6288"/>
                <a:gd name="T86" fmla="*/ 110 w 17872"/>
                <a:gd name="T87" fmla="*/ 94 h 6288"/>
                <a:gd name="T88" fmla="*/ 111 w 17872"/>
                <a:gd name="T89" fmla="*/ 92 h 6288"/>
                <a:gd name="T90" fmla="*/ 111 w 17872"/>
                <a:gd name="T91" fmla="*/ 87 h 6288"/>
                <a:gd name="T92" fmla="*/ 108 w 17872"/>
                <a:gd name="T93" fmla="*/ 86 h 6288"/>
                <a:gd name="T94" fmla="*/ 106 w 17872"/>
                <a:gd name="T95" fmla="*/ 87 h 6288"/>
                <a:gd name="T96" fmla="*/ 94 w 17872"/>
                <a:gd name="T97" fmla="*/ 98 h 6288"/>
                <a:gd name="T98" fmla="*/ 59 w 17872"/>
                <a:gd name="T99" fmla="*/ 79 h 6288"/>
                <a:gd name="T100" fmla="*/ 39 w 17872"/>
                <a:gd name="T101" fmla="*/ 70 h 6288"/>
                <a:gd name="T102" fmla="*/ 23 w 17872"/>
                <a:gd name="T103" fmla="*/ 48 h 6288"/>
                <a:gd name="T104" fmla="*/ 67 w 17872"/>
                <a:gd name="T105" fmla="*/ 17 h 6288"/>
                <a:gd name="T106" fmla="*/ 136 w 17872"/>
                <a:gd name="T107" fmla="*/ 4 h 6288"/>
                <a:gd name="T108" fmla="*/ 180 w 17872"/>
                <a:gd name="T109" fmla="*/ 2 h 6288"/>
                <a:gd name="T110" fmla="*/ 175 w 17872"/>
                <a:gd name="T111" fmla="*/ 0 h 6288"/>
                <a:gd name="T112" fmla="*/ 120 w 17872"/>
                <a:gd name="T113" fmla="*/ 1 h 6288"/>
                <a:gd name="T114" fmla="*/ 44 w 17872"/>
                <a:gd name="T115" fmla="*/ 16 h 6288"/>
                <a:gd name="T116" fmla="*/ 0 w 17872"/>
                <a:gd name="T117" fmla="*/ 49 h 6288"/>
                <a:gd name="T118" fmla="*/ 23 w 17872"/>
                <a:gd name="T119" fmla="*/ 75 h 6288"/>
                <a:gd name="T120" fmla="*/ 53 w 17872"/>
                <a:gd name="T121" fmla="*/ 88 h 6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872" h="6288">
                  <a:moveTo>
                    <a:pt x="15235" y="3041"/>
                  </a:moveTo>
                  <a:lnTo>
                    <a:pt x="15081" y="3026"/>
                  </a:lnTo>
                  <a:lnTo>
                    <a:pt x="14926" y="3010"/>
                  </a:lnTo>
                  <a:lnTo>
                    <a:pt x="14771" y="2995"/>
                  </a:lnTo>
                  <a:lnTo>
                    <a:pt x="14615" y="2981"/>
                  </a:lnTo>
                  <a:lnTo>
                    <a:pt x="14458" y="2968"/>
                  </a:lnTo>
                  <a:lnTo>
                    <a:pt x="14302" y="2955"/>
                  </a:lnTo>
                  <a:lnTo>
                    <a:pt x="14146" y="2942"/>
                  </a:lnTo>
                  <a:lnTo>
                    <a:pt x="13988" y="2931"/>
                  </a:lnTo>
                  <a:lnTo>
                    <a:pt x="13831" y="2920"/>
                  </a:lnTo>
                  <a:lnTo>
                    <a:pt x="13674" y="2910"/>
                  </a:lnTo>
                  <a:lnTo>
                    <a:pt x="13517" y="2901"/>
                  </a:lnTo>
                  <a:lnTo>
                    <a:pt x="13359" y="2892"/>
                  </a:lnTo>
                  <a:lnTo>
                    <a:pt x="13202" y="2884"/>
                  </a:lnTo>
                  <a:lnTo>
                    <a:pt x="13044" y="2876"/>
                  </a:lnTo>
                  <a:lnTo>
                    <a:pt x="12887" y="2869"/>
                  </a:lnTo>
                  <a:lnTo>
                    <a:pt x="12730" y="2862"/>
                  </a:lnTo>
                  <a:lnTo>
                    <a:pt x="12418" y="2851"/>
                  </a:lnTo>
                  <a:lnTo>
                    <a:pt x="12107" y="2842"/>
                  </a:lnTo>
                  <a:lnTo>
                    <a:pt x="11798" y="2836"/>
                  </a:lnTo>
                  <a:lnTo>
                    <a:pt x="11492" y="2831"/>
                  </a:lnTo>
                  <a:lnTo>
                    <a:pt x="11188" y="2828"/>
                  </a:lnTo>
                  <a:lnTo>
                    <a:pt x="10889" y="2827"/>
                  </a:lnTo>
                  <a:lnTo>
                    <a:pt x="10593" y="2828"/>
                  </a:lnTo>
                  <a:lnTo>
                    <a:pt x="10301" y="2831"/>
                  </a:lnTo>
                  <a:lnTo>
                    <a:pt x="10301" y="2884"/>
                  </a:lnTo>
                  <a:lnTo>
                    <a:pt x="10517" y="2887"/>
                  </a:lnTo>
                  <a:lnTo>
                    <a:pt x="10734" y="2891"/>
                  </a:lnTo>
                  <a:lnTo>
                    <a:pt x="10956" y="2897"/>
                  </a:lnTo>
                  <a:lnTo>
                    <a:pt x="11180" y="2904"/>
                  </a:lnTo>
                  <a:lnTo>
                    <a:pt x="11408" y="2911"/>
                  </a:lnTo>
                  <a:lnTo>
                    <a:pt x="11638" y="2920"/>
                  </a:lnTo>
                  <a:lnTo>
                    <a:pt x="11870" y="2931"/>
                  </a:lnTo>
                  <a:lnTo>
                    <a:pt x="12106" y="2944"/>
                  </a:lnTo>
                  <a:lnTo>
                    <a:pt x="12343" y="2957"/>
                  </a:lnTo>
                  <a:lnTo>
                    <a:pt x="12583" y="2971"/>
                  </a:lnTo>
                  <a:lnTo>
                    <a:pt x="12824" y="2989"/>
                  </a:lnTo>
                  <a:lnTo>
                    <a:pt x="13067" y="3007"/>
                  </a:lnTo>
                  <a:lnTo>
                    <a:pt x="13311" y="3027"/>
                  </a:lnTo>
                  <a:lnTo>
                    <a:pt x="13557" y="3049"/>
                  </a:lnTo>
                  <a:lnTo>
                    <a:pt x="13805" y="3073"/>
                  </a:lnTo>
                  <a:lnTo>
                    <a:pt x="14053" y="3099"/>
                  </a:lnTo>
                  <a:lnTo>
                    <a:pt x="14485" y="3150"/>
                  </a:lnTo>
                  <a:lnTo>
                    <a:pt x="14873" y="3206"/>
                  </a:lnTo>
                  <a:lnTo>
                    <a:pt x="15217" y="3266"/>
                  </a:lnTo>
                  <a:lnTo>
                    <a:pt x="15517" y="3329"/>
                  </a:lnTo>
                  <a:lnTo>
                    <a:pt x="15779" y="3396"/>
                  </a:lnTo>
                  <a:lnTo>
                    <a:pt x="16000" y="3466"/>
                  </a:lnTo>
                  <a:lnTo>
                    <a:pt x="16184" y="3539"/>
                  </a:lnTo>
                  <a:lnTo>
                    <a:pt x="16332" y="3613"/>
                  </a:lnTo>
                  <a:lnTo>
                    <a:pt x="16444" y="3691"/>
                  </a:lnTo>
                  <a:lnTo>
                    <a:pt x="16525" y="3770"/>
                  </a:lnTo>
                  <a:lnTo>
                    <a:pt x="16573" y="3850"/>
                  </a:lnTo>
                  <a:lnTo>
                    <a:pt x="16591" y="3932"/>
                  </a:lnTo>
                  <a:lnTo>
                    <a:pt x="16581" y="4014"/>
                  </a:lnTo>
                  <a:lnTo>
                    <a:pt x="16544" y="4098"/>
                  </a:lnTo>
                  <a:lnTo>
                    <a:pt x="16481" y="4181"/>
                  </a:lnTo>
                  <a:lnTo>
                    <a:pt x="16394" y="4264"/>
                  </a:lnTo>
                  <a:lnTo>
                    <a:pt x="16286" y="4346"/>
                  </a:lnTo>
                  <a:lnTo>
                    <a:pt x="16155" y="4429"/>
                  </a:lnTo>
                  <a:lnTo>
                    <a:pt x="16005" y="4510"/>
                  </a:lnTo>
                  <a:lnTo>
                    <a:pt x="15839" y="4590"/>
                  </a:lnTo>
                  <a:lnTo>
                    <a:pt x="15655" y="4667"/>
                  </a:lnTo>
                  <a:lnTo>
                    <a:pt x="15457" y="4743"/>
                  </a:lnTo>
                  <a:lnTo>
                    <a:pt x="15245" y="4816"/>
                  </a:lnTo>
                  <a:lnTo>
                    <a:pt x="15021" y="4887"/>
                  </a:lnTo>
                  <a:lnTo>
                    <a:pt x="14788" y="4955"/>
                  </a:lnTo>
                  <a:lnTo>
                    <a:pt x="14544" y="5021"/>
                  </a:lnTo>
                  <a:lnTo>
                    <a:pt x="14295" y="5082"/>
                  </a:lnTo>
                  <a:lnTo>
                    <a:pt x="14040" y="5138"/>
                  </a:lnTo>
                  <a:lnTo>
                    <a:pt x="13780" y="5192"/>
                  </a:lnTo>
                  <a:lnTo>
                    <a:pt x="13518" y="5239"/>
                  </a:lnTo>
                  <a:lnTo>
                    <a:pt x="13254" y="5283"/>
                  </a:lnTo>
                  <a:lnTo>
                    <a:pt x="12992" y="5322"/>
                  </a:lnTo>
                  <a:lnTo>
                    <a:pt x="13147" y="5880"/>
                  </a:lnTo>
                  <a:lnTo>
                    <a:pt x="13381" y="5841"/>
                  </a:lnTo>
                  <a:lnTo>
                    <a:pt x="13611" y="5801"/>
                  </a:lnTo>
                  <a:lnTo>
                    <a:pt x="13837" y="5759"/>
                  </a:lnTo>
                  <a:lnTo>
                    <a:pt x="14062" y="5716"/>
                  </a:lnTo>
                  <a:lnTo>
                    <a:pt x="14172" y="5693"/>
                  </a:lnTo>
                  <a:lnTo>
                    <a:pt x="14283" y="5670"/>
                  </a:lnTo>
                  <a:lnTo>
                    <a:pt x="14393" y="5647"/>
                  </a:lnTo>
                  <a:lnTo>
                    <a:pt x="14501" y="5624"/>
                  </a:lnTo>
                  <a:lnTo>
                    <a:pt x="14608" y="5599"/>
                  </a:lnTo>
                  <a:lnTo>
                    <a:pt x="14715" y="5575"/>
                  </a:lnTo>
                  <a:lnTo>
                    <a:pt x="14820" y="5550"/>
                  </a:lnTo>
                  <a:lnTo>
                    <a:pt x="14925" y="5525"/>
                  </a:lnTo>
                  <a:lnTo>
                    <a:pt x="15029" y="5499"/>
                  </a:lnTo>
                  <a:lnTo>
                    <a:pt x="15133" y="5474"/>
                  </a:lnTo>
                  <a:lnTo>
                    <a:pt x="15235" y="5447"/>
                  </a:lnTo>
                  <a:lnTo>
                    <a:pt x="15336" y="5420"/>
                  </a:lnTo>
                  <a:lnTo>
                    <a:pt x="15436" y="5394"/>
                  </a:lnTo>
                  <a:lnTo>
                    <a:pt x="15535" y="5366"/>
                  </a:lnTo>
                  <a:lnTo>
                    <a:pt x="15634" y="5338"/>
                  </a:lnTo>
                  <a:lnTo>
                    <a:pt x="15730" y="5311"/>
                  </a:lnTo>
                  <a:lnTo>
                    <a:pt x="15826" y="5283"/>
                  </a:lnTo>
                  <a:lnTo>
                    <a:pt x="15921" y="5254"/>
                  </a:lnTo>
                  <a:lnTo>
                    <a:pt x="16014" y="5225"/>
                  </a:lnTo>
                  <a:lnTo>
                    <a:pt x="16107" y="5195"/>
                  </a:lnTo>
                  <a:lnTo>
                    <a:pt x="16198" y="5166"/>
                  </a:lnTo>
                  <a:lnTo>
                    <a:pt x="16288" y="5136"/>
                  </a:lnTo>
                  <a:lnTo>
                    <a:pt x="16377" y="5106"/>
                  </a:lnTo>
                  <a:lnTo>
                    <a:pt x="16465" y="5075"/>
                  </a:lnTo>
                  <a:lnTo>
                    <a:pt x="16699" y="5003"/>
                  </a:lnTo>
                  <a:lnTo>
                    <a:pt x="16910" y="4930"/>
                  </a:lnTo>
                  <a:lnTo>
                    <a:pt x="17099" y="4854"/>
                  </a:lnTo>
                  <a:lnTo>
                    <a:pt x="17265" y="4778"/>
                  </a:lnTo>
                  <a:lnTo>
                    <a:pt x="17411" y="4703"/>
                  </a:lnTo>
                  <a:lnTo>
                    <a:pt x="17535" y="4626"/>
                  </a:lnTo>
                  <a:lnTo>
                    <a:pt x="17639" y="4549"/>
                  </a:lnTo>
                  <a:lnTo>
                    <a:pt x="17722" y="4472"/>
                  </a:lnTo>
                  <a:lnTo>
                    <a:pt x="17787" y="4394"/>
                  </a:lnTo>
                  <a:lnTo>
                    <a:pt x="17834" y="4318"/>
                  </a:lnTo>
                  <a:lnTo>
                    <a:pt x="17862" y="4241"/>
                  </a:lnTo>
                  <a:lnTo>
                    <a:pt x="17872" y="4165"/>
                  </a:lnTo>
                  <a:lnTo>
                    <a:pt x="17865" y="4090"/>
                  </a:lnTo>
                  <a:lnTo>
                    <a:pt x="17842" y="4015"/>
                  </a:lnTo>
                  <a:lnTo>
                    <a:pt x="17804" y="3942"/>
                  </a:lnTo>
                  <a:lnTo>
                    <a:pt x="17749" y="3870"/>
                  </a:lnTo>
                  <a:lnTo>
                    <a:pt x="17680" y="3800"/>
                  </a:lnTo>
                  <a:lnTo>
                    <a:pt x="17596" y="3731"/>
                  </a:lnTo>
                  <a:lnTo>
                    <a:pt x="17499" y="3663"/>
                  </a:lnTo>
                  <a:lnTo>
                    <a:pt x="17388" y="3599"/>
                  </a:lnTo>
                  <a:lnTo>
                    <a:pt x="17265" y="3536"/>
                  </a:lnTo>
                  <a:lnTo>
                    <a:pt x="17130" y="3476"/>
                  </a:lnTo>
                  <a:lnTo>
                    <a:pt x="16984" y="3418"/>
                  </a:lnTo>
                  <a:lnTo>
                    <a:pt x="16826" y="3362"/>
                  </a:lnTo>
                  <a:lnTo>
                    <a:pt x="16658" y="3310"/>
                  </a:lnTo>
                  <a:lnTo>
                    <a:pt x="16480" y="3261"/>
                  </a:lnTo>
                  <a:lnTo>
                    <a:pt x="16293" y="3216"/>
                  </a:lnTo>
                  <a:lnTo>
                    <a:pt x="16096" y="3173"/>
                  </a:lnTo>
                  <a:lnTo>
                    <a:pt x="15892" y="3135"/>
                  </a:lnTo>
                  <a:lnTo>
                    <a:pt x="15680" y="3099"/>
                  </a:lnTo>
                  <a:lnTo>
                    <a:pt x="15460" y="3068"/>
                  </a:lnTo>
                  <a:lnTo>
                    <a:pt x="15235" y="3041"/>
                  </a:lnTo>
                  <a:close/>
                  <a:moveTo>
                    <a:pt x="12389" y="6107"/>
                  </a:moveTo>
                  <a:lnTo>
                    <a:pt x="12036" y="6107"/>
                  </a:lnTo>
                  <a:lnTo>
                    <a:pt x="11987" y="6271"/>
                  </a:lnTo>
                  <a:lnTo>
                    <a:pt x="11670" y="6271"/>
                  </a:lnTo>
                  <a:lnTo>
                    <a:pt x="12047" y="5274"/>
                  </a:lnTo>
                  <a:lnTo>
                    <a:pt x="12385" y="5274"/>
                  </a:lnTo>
                  <a:lnTo>
                    <a:pt x="12762" y="6271"/>
                  </a:lnTo>
                  <a:lnTo>
                    <a:pt x="12438" y="6271"/>
                  </a:lnTo>
                  <a:lnTo>
                    <a:pt x="12389" y="6107"/>
                  </a:lnTo>
                  <a:close/>
                  <a:moveTo>
                    <a:pt x="12324" y="5890"/>
                  </a:moveTo>
                  <a:lnTo>
                    <a:pt x="12212" y="5533"/>
                  </a:lnTo>
                  <a:lnTo>
                    <a:pt x="12103" y="5890"/>
                  </a:lnTo>
                  <a:lnTo>
                    <a:pt x="12324" y="5890"/>
                  </a:lnTo>
                  <a:close/>
                  <a:moveTo>
                    <a:pt x="10663" y="5274"/>
                  </a:moveTo>
                  <a:lnTo>
                    <a:pt x="10987" y="5274"/>
                  </a:lnTo>
                  <a:lnTo>
                    <a:pt x="11212" y="5991"/>
                  </a:lnTo>
                  <a:lnTo>
                    <a:pt x="11435" y="5274"/>
                  </a:lnTo>
                  <a:lnTo>
                    <a:pt x="11750" y="5274"/>
                  </a:lnTo>
                  <a:lnTo>
                    <a:pt x="11378" y="6271"/>
                  </a:lnTo>
                  <a:lnTo>
                    <a:pt x="11042" y="6271"/>
                  </a:lnTo>
                  <a:lnTo>
                    <a:pt x="10663" y="5274"/>
                  </a:lnTo>
                  <a:close/>
                  <a:moveTo>
                    <a:pt x="9615" y="5773"/>
                  </a:moveTo>
                  <a:lnTo>
                    <a:pt x="9616" y="5743"/>
                  </a:lnTo>
                  <a:lnTo>
                    <a:pt x="9617" y="5714"/>
                  </a:lnTo>
                  <a:lnTo>
                    <a:pt x="9621" y="5685"/>
                  </a:lnTo>
                  <a:lnTo>
                    <a:pt x="9624" y="5658"/>
                  </a:lnTo>
                  <a:lnTo>
                    <a:pt x="9629" y="5630"/>
                  </a:lnTo>
                  <a:lnTo>
                    <a:pt x="9635" y="5605"/>
                  </a:lnTo>
                  <a:lnTo>
                    <a:pt x="9642" y="5580"/>
                  </a:lnTo>
                  <a:lnTo>
                    <a:pt x="9650" y="5556"/>
                  </a:lnTo>
                  <a:lnTo>
                    <a:pt x="9659" y="5533"/>
                  </a:lnTo>
                  <a:lnTo>
                    <a:pt x="9669" y="5510"/>
                  </a:lnTo>
                  <a:lnTo>
                    <a:pt x="9680" y="5488"/>
                  </a:lnTo>
                  <a:lnTo>
                    <a:pt x="9692" y="5467"/>
                  </a:lnTo>
                  <a:lnTo>
                    <a:pt x="9706" y="5447"/>
                  </a:lnTo>
                  <a:lnTo>
                    <a:pt x="9720" y="5428"/>
                  </a:lnTo>
                  <a:lnTo>
                    <a:pt x="9736" y="5411"/>
                  </a:lnTo>
                  <a:lnTo>
                    <a:pt x="9753" y="5393"/>
                  </a:lnTo>
                  <a:lnTo>
                    <a:pt x="9770" y="5376"/>
                  </a:lnTo>
                  <a:lnTo>
                    <a:pt x="9788" y="5361"/>
                  </a:lnTo>
                  <a:lnTo>
                    <a:pt x="9807" y="5346"/>
                  </a:lnTo>
                  <a:lnTo>
                    <a:pt x="9827" y="5334"/>
                  </a:lnTo>
                  <a:lnTo>
                    <a:pt x="9849" y="5322"/>
                  </a:lnTo>
                  <a:lnTo>
                    <a:pt x="9870" y="5309"/>
                  </a:lnTo>
                  <a:lnTo>
                    <a:pt x="9893" y="5299"/>
                  </a:lnTo>
                  <a:lnTo>
                    <a:pt x="9917" y="5291"/>
                  </a:lnTo>
                  <a:lnTo>
                    <a:pt x="9940" y="5283"/>
                  </a:lnTo>
                  <a:lnTo>
                    <a:pt x="9966" y="5276"/>
                  </a:lnTo>
                  <a:lnTo>
                    <a:pt x="9992" y="5271"/>
                  </a:lnTo>
                  <a:lnTo>
                    <a:pt x="10018" y="5265"/>
                  </a:lnTo>
                  <a:lnTo>
                    <a:pt x="10046" y="5262"/>
                  </a:lnTo>
                  <a:lnTo>
                    <a:pt x="10074" y="5259"/>
                  </a:lnTo>
                  <a:lnTo>
                    <a:pt x="10103" y="5257"/>
                  </a:lnTo>
                  <a:lnTo>
                    <a:pt x="10133" y="5257"/>
                  </a:lnTo>
                  <a:lnTo>
                    <a:pt x="10165" y="5257"/>
                  </a:lnTo>
                  <a:lnTo>
                    <a:pt x="10195" y="5259"/>
                  </a:lnTo>
                  <a:lnTo>
                    <a:pt x="10224" y="5262"/>
                  </a:lnTo>
                  <a:lnTo>
                    <a:pt x="10252" y="5265"/>
                  </a:lnTo>
                  <a:lnTo>
                    <a:pt x="10279" y="5269"/>
                  </a:lnTo>
                  <a:lnTo>
                    <a:pt x="10305" y="5276"/>
                  </a:lnTo>
                  <a:lnTo>
                    <a:pt x="10331" y="5283"/>
                  </a:lnTo>
                  <a:lnTo>
                    <a:pt x="10356" y="5291"/>
                  </a:lnTo>
                  <a:lnTo>
                    <a:pt x="10379" y="5299"/>
                  </a:lnTo>
                  <a:lnTo>
                    <a:pt x="10402" y="5309"/>
                  </a:lnTo>
                  <a:lnTo>
                    <a:pt x="10424" y="5321"/>
                  </a:lnTo>
                  <a:lnTo>
                    <a:pt x="10445" y="5332"/>
                  </a:lnTo>
                  <a:lnTo>
                    <a:pt x="10465" y="5345"/>
                  </a:lnTo>
                  <a:lnTo>
                    <a:pt x="10484" y="5359"/>
                  </a:lnTo>
                  <a:lnTo>
                    <a:pt x="10502" y="5374"/>
                  </a:lnTo>
                  <a:lnTo>
                    <a:pt x="10520" y="5391"/>
                  </a:lnTo>
                  <a:lnTo>
                    <a:pt x="10536" y="5407"/>
                  </a:lnTo>
                  <a:lnTo>
                    <a:pt x="10551" y="5426"/>
                  </a:lnTo>
                  <a:lnTo>
                    <a:pt x="10566" y="5445"/>
                  </a:lnTo>
                  <a:lnTo>
                    <a:pt x="10579" y="5464"/>
                  </a:lnTo>
                  <a:lnTo>
                    <a:pt x="10591" y="5485"/>
                  </a:lnTo>
                  <a:lnTo>
                    <a:pt x="10603" y="5506"/>
                  </a:lnTo>
                  <a:lnTo>
                    <a:pt x="10613" y="5528"/>
                  </a:lnTo>
                  <a:lnTo>
                    <a:pt x="10622" y="5550"/>
                  </a:lnTo>
                  <a:lnTo>
                    <a:pt x="10629" y="5575"/>
                  </a:lnTo>
                  <a:lnTo>
                    <a:pt x="10636" y="5599"/>
                  </a:lnTo>
                  <a:lnTo>
                    <a:pt x="10642" y="5625"/>
                  </a:lnTo>
                  <a:lnTo>
                    <a:pt x="10646" y="5652"/>
                  </a:lnTo>
                  <a:lnTo>
                    <a:pt x="10651" y="5678"/>
                  </a:lnTo>
                  <a:lnTo>
                    <a:pt x="10653" y="5706"/>
                  </a:lnTo>
                  <a:lnTo>
                    <a:pt x="10654" y="5735"/>
                  </a:lnTo>
                  <a:lnTo>
                    <a:pt x="10655" y="5765"/>
                  </a:lnTo>
                  <a:lnTo>
                    <a:pt x="10654" y="5808"/>
                  </a:lnTo>
                  <a:lnTo>
                    <a:pt x="10652" y="5848"/>
                  </a:lnTo>
                  <a:lnTo>
                    <a:pt x="10646" y="5887"/>
                  </a:lnTo>
                  <a:lnTo>
                    <a:pt x="10641" y="5924"/>
                  </a:lnTo>
                  <a:lnTo>
                    <a:pt x="10636" y="5941"/>
                  </a:lnTo>
                  <a:lnTo>
                    <a:pt x="10632" y="5959"/>
                  </a:lnTo>
                  <a:lnTo>
                    <a:pt x="10627" y="5976"/>
                  </a:lnTo>
                  <a:lnTo>
                    <a:pt x="10622" y="5991"/>
                  </a:lnTo>
                  <a:lnTo>
                    <a:pt x="10616" y="6007"/>
                  </a:lnTo>
                  <a:lnTo>
                    <a:pt x="10609" y="6023"/>
                  </a:lnTo>
                  <a:lnTo>
                    <a:pt x="10603" y="6037"/>
                  </a:lnTo>
                  <a:lnTo>
                    <a:pt x="10596" y="6051"/>
                  </a:lnTo>
                  <a:lnTo>
                    <a:pt x="10580" y="6079"/>
                  </a:lnTo>
                  <a:lnTo>
                    <a:pt x="10562" y="6105"/>
                  </a:lnTo>
                  <a:lnTo>
                    <a:pt x="10553" y="6117"/>
                  </a:lnTo>
                  <a:lnTo>
                    <a:pt x="10543" y="6128"/>
                  </a:lnTo>
                  <a:lnTo>
                    <a:pt x="10533" y="6140"/>
                  </a:lnTo>
                  <a:lnTo>
                    <a:pt x="10523" y="6151"/>
                  </a:lnTo>
                  <a:lnTo>
                    <a:pt x="10512" y="6161"/>
                  </a:lnTo>
                  <a:lnTo>
                    <a:pt x="10501" y="6172"/>
                  </a:lnTo>
                  <a:lnTo>
                    <a:pt x="10490" y="6182"/>
                  </a:lnTo>
                  <a:lnTo>
                    <a:pt x="10477" y="6191"/>
                  </a:lnTo>
                  <a:lnTo>
                    <a:pt x="10452" y="6209"/>
                  </a:lnTo>
                  <a:lnTo>
                    <a:pt x="10425" y="6226"/>
                  </a:lnTo>
                  <a:lnTo>
                    <a:pt x="10410" y="6234"/>
                  </a:lnTo>
                  <a:lnTo>
                    <a:pt x="10396" y="6240"/>
                  </a:lnTo>
                  <a:lnTo>
                    <a:pt x="10380" y="6247"/>
                  </a:lnTo>
                  <a:lnTo>
                    <a:pt x="10366" y="6254"/>
                  </a:lnTo>
                  <a:lnTo>
                    <a:pt x="10349" y="6259"/>
                  </a:lnTo>
                  <a:lnTo>
                    <a:pt x="10333" y="6264"/>
                  </a:lnTo>
                  <a:lnTo>
                    <a:pt x="10317" y="6268"/>
                  </a:lnTo>
                  <a:lnTo>
                    <a:pt x="10299" y="6272"/>
                  </a:lnTo>
                  <a:lnTo>
                    <a:pt x="10263" y="6279"/>
                  </a:lnTo>
                  <a:lnTo>
                    <a:pt x="10226" y="6285"/>
                  </a:lnTo>
                  <a:lnTo>
                    <a:pt x="10187" y="6287"/>
                  </a:lnTo>
                  <a:lnTo>
                    <a:pt x="10146" y="6288"/>
                  </a:lnTo>
                  <a:lnTo>
                    <a:pt x="10104" y="6287"/>
                  </a:lnTo>
                  <a:lnTo>
                    <a:pt x="10065" y="6285"/>
                  </a:lnTo>
                  <a:lnTo>
                    <a:pt x="10027" y="6280"/>
                  </a:lnTo>
                  <a:lnTo>
                    <a:pt x="9990" y="6275"/>
                  </a:lnTo>
                  <a:lnTo>
                    <a:pt x="9957" y="6267"/>
                  </a:lnTo>
                  <a:lnTo>
                    <a:pt x="9925" y="6258"/>
                  </a:lnTo>
                  <a:lnTo>
                    <a:pt x="9909" y="6252"/>
                  </a:lnTo>
                  <a:lnTo>
                    <a:pt x="9893" y="6247"/>
                  </a:lnTo>
                  <a:lnTo>
                    <a:pt x="9879" y="6241"/>
                  </a:lnTo>
                  <a:lnTo>
                    <a:pt x="9865" y="6235"/>
                  </a:lnTo>
                  <a:lnTo>
                    <a:pt x="9851" y="6227"/>
                  </a:lnTo>
                  <a:lnTo>
                    <a:pt x="9837" y="6220"/>
                  </a:lnTo>
                  <a:lnTo>
                    <a:pt x="9825" y="6212"/>
                  </a:lnTo>
                  <a:lnTo>
                    <a:pt x="9812" y="6204"/>
                  </a:lnTo>
                  <a:lnTo>
                    <a:pt x="9799" y="6195"/>
                  </a:lnTo>
                  <a:lnTo>
                    <a:pt x="9787" y="6185"/>
                  </a:lnTo>
                  <a:lnTo>
                    <a:pt x="9776" y="6175"/>
                  </a:lnTo>
                  <a:lnTo>
                    <a:pt x="9765" y="6165"/>
                  </a:lnTo>
                  <a:lnTo>
                    <a:pt x="9754" y="6154"/>
                  </a:lnTo>
                  <a:lnTo>
                    <a:pt x="9742" y="6142"/>
                  </a:lnTo>
                  <a:lnTo>
                    <a:pt x="9732" y="6130"/>
                  </a:lnTo>
                  <a:lnTo>
                    <a:pt x="9722" y="6118"/>
                  </a:lnTo>
                  <a:lnTo>
                    <a:pt x="9702" y="6093"/>
                  </a:lnTo>
                  <a:lnTo>
                    <a:pt x="9684" y="6064"/>
                  </a:lnTo>
                  <a:lnTo>
                    <a:pt x="9677" y="6049"/>
                  </a:lnTo>
                  <a:lnTo>
                    <a:pt x="9669" y="6034"/>
                  </a:lnTo>
                  <a:lnTo>
                    <a:pt x="9661" y="6018"/>
                  </a:lnTo>
                  <a:lnTo>
                    <a:pt x="9654" y="6003"/>
                  </a:lnTo>
                  <a:lnTo>
                    <a:pt x="9649" y="5986"/>
                  </a:lnTo>
                  <a:lnTo>
                    <a:pt x="9643" y="5969"/>
                  </a:lnTo>
                  <a:lnTo>
                    <a:pt x="9637" y="5951"/>
                  </a:lnTo>
                  <a:lnTo>
                    <a:pt x="9633" y="5934"/>
                  </a:lnTo>
                  <a:lnTo>
                    <a:pt x="9629" y="5915"/>
                  </a:lnTo>
                  <a:lnTo>
                    <a:pt x="9625" y="5896"/>
                  </a:lnTo>
                  <a:lnTo>
                    <a:pt x="9622" y="5877"/>
                  </a:lnTo>
                  <a:lnTo>
                    <a:pt x="9620" y="5857"/>
                  </a:lnTo>
                  <a:lnTo>
                    <a:pt x="9618" y="5837"/>
                  </a:lnTo>
                  <a:lnTo>
                    <a:pt x="9616" y="5816"/>
                  </a:lnTo>
                  <a:lnTo>
                    <a:pt x="9616" y="5795"/>
                  </a:lnTo>
                  <a:lnTo>
                    <a:pt x="9615" y="5773"/>
                  </a:lnTo>
                  <a:close/>
                  <a:moveTo>
                    <a:pt x="9926" y="5775"/>
                  </a:moveTo>
                  <a:lnTo>
                    <a:pt x="9927" y="5810"/>
                  </a:lnTo>
                  <a:lnTo>
                    <a:pt x="9929" y="5845"/>
                  </a:lnTo>
                  <a:lnTo>
                    <a:pt x="9933" y="5876"/>
                  </a:lnTo>
                  <a:lnTo>
                    <a:pt x="9940" y="5904"/>
                  </a:lnTo>
                  <a:lnTo>
                    <a:pt x="9944" y="5917"/>
                  </a:lnTo>
                  <a:lnTo>
                    <a:pt x="9948" y="5930"/>
                  </a:lnTo>
                  <a:lnTo>
                    <a:pt x="9952" y="5941"/>
                  </a:lnTo>
                  <a:lnTo>
                    <a:pt x="9957" y="5954"/>
                  </a:lnTo>
                  <a:lnTo>
                    <a:pt x="9963" y="5964"/>
                  </a:lnTo>
                  <a:lnTo>
                    <a:pt x="9969" y="5974"/>
                  </a:lnTo>
                  <a:lnTo>
                    <a:pt x="9975" y="5983"/>
                  </a:lnTo>
                  <a:lnTo>
                    <a:pt x="9982" y="5991"/>
                  </a:lnTo>
                  <a:lnTo>
                    <a:pt x="9989" y="5999"/>
                  </a:lnTo>
                  <a:lnTo>
                    <a:pt x="9997" y="6007"/>
                  </a:lnTo>
                  <a:lnTo>
                    <a:pt x="10005" y="6014"/>
                  </a:lnTo>
                  <a:lnTo>
                    <a:pt x="10013" y="6020"/>
                  </a:lnTo>
                  <a:lnTo>
                    <a:pt x="10022" y="6026"/>
                  </a:lnTo>
                  <a:lnTo>
                    <a:pt x="10030" y="6031"/>
                  </a:lnTo>
                  <a:lnTo>
                    <a:pt x="10040" y="6037"/>
                  </a:lnTo>
                  <a:lnTo>
                    <a:pt x="10049" y="6041"/>
                  </a:lnTo>
                  <a:lnTo>
                    <a:pt x="10059" y="6045"/>
                  </a:lnTo>
                  <a:lnTo>
                    <a:pt x="10069" y="6048"/>
                  </a:lnTo>
                  <a:lnTo>
                    <a:pt x="10079" y="6051"/>
                  </a:lnTo>
                  <a:lnTo>
                    <a:pt x="10090" y="6054"/>
                  </a:lnTo>
                  <a:lnTo>
                    <a:pt x="10112" y="6056"/>
                  </a:lnTo>
                  <a:lnTo>
                    <a:pt x="10136" y="6057"/>
                  </a:lnTo>
                  <a:lnTo>
                    <a:pt x="10160" y="6057"/>
                  </a:lnTo>
                  <a:lnTo>
                    <a:pt x="10183" y="6054"/>
                  </a:lnTo>
                  <a:lnTo>
                    <a:pt x="10194" y="6051"/>
                  </a:lnTo>
                  <a:lnTo>
                    <a:pt x="10204" y="6048"/>
                  </a:lnTo>
                  <a:lnTo>
                    <a:pt x="10214" y="6045"/>
                  </a:lnTo>
                  <a:lnTo>
                    <a:pt x="10224" y="6041"/>
                  </a:lnTo>
                  <a:lnTo>
                    <a:pt x="10234" y="6037"/>
                  </a:lnTo>
                  <a:lnTo>
                    <a:pt x="10243" y="6033"/>
                  </a:lnTo>
                  <a:lnTo>
                    <a:pt x="10252" y="6027"/>
                  </a:lnTo>
                  <a:lnTo>
                    <a:pt x="10260" y="6021"/>
                  </a:lnTo>
                  <a:lnTo>
                    <a:pt x="10269" y="6015"/>
                  </a:lnTo>
                  <a:lnTo>
                    <a:pt x="10276" y="6008"/>
                  </a:lnTo>
                  <a:lnTo>
                    <a:pt x="10283" y="6000"/>
                  </a:lnTo>
                  <a:lnTo>
                    <a:pt x="10290" y="5993"/>
                  </a:lnTo>
                  <a:lnTo>
                    <a:pt x="10297" y="5985"/>
                  </a:lnTo>
                  <a:lnTo>
                    <a:pt x="10303" y="5975"/>
                  </a:lnTo>
                  <a:lnTo>
                    <a:pt x="10309" y="5965"/>
                  </a:lnTo>
                  <a:lnTo>
                    <a:pt x="10314" y="5954"/>
                  </a:lnTo>
                  <a:lnTo>
                    <a:pt x="10319" y="5943"/>
                  </a:lnTo>
                  <a:lnTo>
                    <a:pt x="10323" y="5930"/>
                  </a:lnTo>
                  <a:lnTo>
                    <a:pt x="10328" y="5917"/>
                  </a:lnTo>
                  <a:lnTo>
                    <a:pt x="10331" y="5903"/>
                  </a:lnTo>
                  <a:lnTo>
                    <a:pt x="10338" y="5871"/>
                  </a:lnTo>
                  <a:lnTo>
                    <a:pt x="10341" y="5838"/>
                  </a:lnTo>
                  <a:lnTo>
                    <a:pt x="10345" y="5801"/>
                  </a:lnTo>
                  <a:lnTo>
                    <a:pt x="10345" y="5760"/>
                  </a:lnTo>
                  <a:lnTo>
                    <a:pt x="10345" y="5727"/>
                  </a:lnTo>
                  <a:lnTo>
                    <a:pt x="10341" y="5695"/>
                  </a:lnTo>
                  <a:lnTo>
                    <a:pt x="10337" y="5666"/>
                  </a:lnTo>
                  <a:lnTo>
                    <a:pt x="10331" y="5639"/>
                  </a:lnTo>
                  <a:lnTo>
                    <a:pt x="10327" y="5626"/>
                  </a:lnTo>
                  <a:lnTo>
                    <a:pt x="10322" y="5615"/>
                  </a:lnTo>
                  <a:lnTo>
                    <a:pt x="10318" y="5603"/>
                  </a:lnTo>
                  <a:lnTo>
                    <a:pt x="10313" y="5593"/>
                  </a:lnTo>
                  <a:lnTo>
                    <a:pt x="10308" y="5582"/>
                  </a:lnTo>
                  <a:lnTo>
                    <a:pt x="10301" y="5573"/>
                  </a:lnTo>
                  <a:lnTo>
                    <a:pt x="10294" y="5564"/>
                  </a:lnTo>
                  <a:lnTo>
                    <a:pt x="10288" y="5555"/>
                  </a:lnTo>
                  <a:lnTo>
                    <a:pt x="10281" y="5547"/>
                  </a:lnTo>
                  <a:lnTo>
                    <a:pt x="10273" y="5539"/>
                  </a:lnTo>
                  <a:lnTo>
                    <a:pt x="10265" y="5533"/>
                  </a:lnTo>
                  <a:lnTo>
                    <a:pt x="10256" y="5527"/>
                  </a:lnTo>
                  <a:lnTo>
                    <a:pt x="10248" y="5520"/>
                  </a:lnTo>
                  <a:lnTo>
                    <a:pt x="10240" y="5516"/>
                  </a:lnTo>
                  <a:lnTo>
                    <a:pt x="10231" y="5510"/>
                  </a:lnTo>
                  <a:lnTo>
                    <a:pt x="10221" y="5506"/>
                  </a:lnTo>
                  <a:lnTo>
                    <a:pt x="10210" y="5503"/>
                  </a:lnTo>
                  <a:lnTo>
                    <a:pt x="10200" y="5499"/>
                  </a:lnTo>
                  <a:lnTo>
                    <a:pt x="10190" y="5496"/>
                  </a:lnTo>
                  <a:lnTo>
                    <a:pt x="10179" y="5494"/>
                  </a:lnTo>
                  <a:lnTo>
                    <a:pt x="10157" y="5492"/>
                  </a:lnTo>
                  <a:lnTo>
                    <a:pt x="10132" y="5490"/>
                  </a:lnTo>
                  <a:lnTo>
                    <a:pt x="10110" y="5492"/>
                  </a:lnTo>
                  <a:lnTo>
                    <a:pt x="10089" y="5494"/>
                  </a:lnTo>
                  <a:lnTo>
                    <a:pt x="10078" y="5497"/>
                  </a:lnTo>
                  <a:lnTo>
                    <a:pt x="10068" y="5499"/>
                  </a:lnTo>
                  <a:lnTo>
                    <a:pt x="10057" y="5503"/>
                  </a:lnTo>
                  <a:lnTo>
                    <a:pt x="10049" y="5507"/>
                  </a:lnTo>
                  <a:lnTo>
                    <a:pt x="10040" y="5510"/>
                  </a:lnTo>
                  <a:lnTo>
                    <a:pt x="10031" y="5516"/>
                  </a:lnTo>
                  <a:lnTo>
                    <a:pt x="10022" y="5522"/>
                  </a:lnTo>
                  <a:lnTo>
                    <a:pt x="10013" y="5527"/>
                  </a:lnTo>
                  <a:lnTo>
                    <a:pt x="10005" y="5534"/>
                  </a:lnTo>
                  <a:lnTo>
                    <a:pt x="9997" y="5540"/>
                  </a:lnTo>
                  <a:lnTo>
                    <a:pt x="9989" y="5548"/>
                  </a:lnTo>
                  <a:lnTo>
                    <a:pt x="9983" y="5556"/>
                  </a:lnTo>
                  <a:lnTo>
                    <a:pt x="9976" y="5565"/>
                  </a:lnTo>
                  <a:lnTo>
                    <a:pt x="9969" y="5574"/>
                  </a:lnTo>
                  <a:lnTo>
                    <a:pt x="9964" y="5584"/>
                  </a:lnTo>
                  <a:lnTo>
                    <a:pt x="9958" y="5595"/>
                  </a:lnTo>
                  <a:lnTo>
                    <a:pt x="9952" y="5606"/>
                  </a:lnTo>
                  <a:lnTo>
                    <a:pt x="9948" y="5618"/>
                  </a:lnTo>
                  <a:lnTo>
                    <a:pt x="9944" y="5630"/>
                  </a:lnTo>
                  <a:lnTo>
                    <a:pt x="9940" y="5644"/>
                  </a:lnTo>
                  <a:lnTo>
                    <a:pt x="9933" y="5673"/>
                  </a:lnTo>
                  <a:lnTo>
                    <a:pt x="9929" y="5704"/>
                  </a:lnTo>
                  <a:lnTo>
                    <a:pt x="9927" y="5738"/>
                  </a:lnTo>
                  <a:lnTo>
                    <a:pt x="9926" y="5775"/>
                  </a:lnTo>
                  <a:close/>
                  <a:moveTo>
                    <a:pt x="8569" y="5274"/>
                  </a:moveTo>
                  <a:lnTo>
                    <a:pt x="9030" y="5274"/>
                  </a:lnTo>
                  <a:lnTo>
                    <a:pt x="9062" y="5274"/>
                  </a:lnTo>
                  <a:lnTo>
                    <a:pt x="9095" y="5276"/>
                  </a:lnTo>
                  <a:lnTo>
                    <a:pt x="9124" y="5279"/>
                  </a:lnTo>
                  <a:lnTo>
                    <a:pt x="9153" y="5283"/>
                  </a:lnTo>
                  <a:lnTo>
                    <a:pt x="9180" y="5288"/>
                  </a:lnTo>
                  <a:lnTo>
                    <a:pt x="9204" y="5295"/>
                  </a:lnTo>
                  <a:lnTo>
                    <a:pt x="9228" y="5302"/>
                  </a:lnTo>
                  <a:lnTo>
                    <a:pt x="9250" y="5311"/>
                  </a:lnTo>
                  <a:lnTo>
                    <a:pt x="9270" y="5321"/>
                  </a:lnTo>
                  <a:lnTo>
                    <a:pt x="9289" y="5331"/>
                  </a:lnTo>
                  <a:lnTo>
                    <a:pt x="9308" y="5343"/>
                  </a:lnTo>
                  <a:lnTo>
                    <a:pt x="9326" y="5355"/>
                  </a:lnTo>
                  <a:lnTo>
                    <a:pt x="9343" y="5369"/>
                  </a:lnTo>
                  <a:lnTo>
                    <a:pt x="9358" y="5384"/>
                  </a:lnTo>
                  <a:lnTo>
                    <a:pt x="9374" y="5399"/>
                  </a:lnTo>
                  <a:lnTo>
                    <a:pt x="9388" y="5416"/>
                  </a:lnTo>
                  <a:lnTo>
                    <a:pt x="9401" y="5434"/>
                  </a:lnTo>
                  <a:lnTo>
                    <a:pt x="9413" y="5452"/>
                  </a:lnTo>
                  <a:lnTo>
                    <a:pt x="9424" y="5470"/>
                  </a:lnTo>
                  <a:lnTo>
                    <a:pt x="9435" y="5490"/>
                  </a:lnTo>
                  <a:lnTo>
                    <a:pt x="9444" y="5510"/>
                  </a:lnTo>
                  <a:lnTo>
                    <a:pt x="9453" y="5532"/>
                  </a:lnTo>
                  <a:lnTo>
                    <a:pt x="9461" y="5554"/>
                  </a:lnTo>
                  <a:lnTo>
                    <a:pt x="9468" y="5576"/>
                  </a:lnTo>
                  <a:lnTo>
                    <a:pt x="9473" y="5599"/>
                  </a:lnTo>
                  <a:lnTo>
                    <a:pt x="9478" y="5623"/>
                  </a:lnTo>
                  <a:lnTo>
                    <a:pt x="9482" y="5646"/>
                  </a:lnTo>
                  <a:lnTo>
                    <a:pt x="9486" y="5669"/>
                  </a:lnTo>
                  <a:lnTo>
                    <a:pt x="9489" y="5694"/>
                  </a:lnTo>
                  <a:lnTo>
                    <a:pt x="9490" y="5718"/>
                  </a:lnTo>
                  <a:lnTo>
                    <a:pt x="9491" y="5744"/>
                  </a:lnTo>
                  <a:lnTo>
                    <a:pt x="9492" y="5769"/>
                  </a:lnTo>
                  <a:lnTo>
                    <a:pt x="9491" y="5808"/>
                  </a:lnTo>
                  <a:lnTo>
                    <a:pt x="9490" y="5845"/>
                  </a:lnTo>
                  <a:lnTo>
                    <a:pt x="9487" y="5879"/>
                  </a:lnTo>
                  <a:lnTo>
                    <a:pt x="9482" y="5911"/>
                  </a:lnTo>
                  <a:lnTo>
                    <a:pt x="9478" y="5940"/>
                  </a:lnTo>
                  <a:lnTo>
                    <a:pt x="9471" y="5968"/>
                  </a:lnTo>
                  <a:lnTo>
                    <a:pt x="9464" y="5994"/>
                  </a:lnTo>
                  <a:lnTo>
                    <a:pt x="9455" y="6017"/>
                  </a:lnTo>
                  <a:lnTo>
                    <a:pt x="9445" y="6039"/>
                  </a:lnTo>
                  <a:lnTo>
                    <a:pt x="9435" y="6059"/>
                  </a:lnTo>
                  <a:lnTo>
                    <a:pt x="9424" y="6079"/>
                  </a:lnTo>
                  <a:lnTo>
                    <a:pt x="9412" y="6098"/>
                  </a:lnTo>
                  <a:lnTo>
                    <a:pt x="9398" y="6116"/>
                  </a:lnTo>
                  <a:lnTo>
                    <a:pt x="9384" y="6134"/>
                  </a:lnTo>
                  <a:lnTo>
                    <a:pt x="9369" y="6149"/>
                  </a:lnTo>
                  <a:lnTo>
                    <a:pt x="9354" y="6165"/>
                  </a:lnTo>
                  <a:lnTo>
                    <a:pt x="9337" y="6179"/>
                  </a:lnTo>
                  <a:lnTo>
                    <a:pt x="9320" y="6191"/>
                  </a:lnTo>
                  <a:lnTo>
                    <a:pt x="9303" y="6204"/>
                  </a:lnTo>
                  <a:lnTo>
                    <a:pt x="9287" y="6214"/>
                  </a:lnTo>
                  <a:lnTo>
                    <a:pt x="9269" y="6224"/>
                  </a:lnTo>
                  <a:lnTo>
                    <a:pt x="9251" y="6231"/>
                  </a:lnTo>
                  <a:lnTo>
                    <a:pt x="9233" y="6238"/>
                  </a:lnTo>
                  <a:lnTo>
                    <a:pt x="9214" y="6244"/>
                  </a:lnTo>
                  <a:lnTo>
                    <a:pt x="9188" y="6250"/>
                  </a:lnTo>
                  <a:lnTo>
                    <a:pt x="9164" y="6256"/>
                  </a:lnTo>
                  <a:lnTo>
                    <a:pt x="9140" y="6260"/>
                  </a:lnTo>
                  <a:lnTo>
                    <a:pt x="9117" y="6265"/>
                  </a:lnTo>
                  <a:lnTo>
                    <a:pt x="9095" y="6267"/>
                  </a:lnTo>
                  <a:lnTo>
                    <a:pt x="9072" y="6269"/>
                  </a:lnTo>
                  <a:lnTo>
                    <a:pt x="9050" y="6270"/>
                  </a:lnTo>
                  <a:lnTo>
                    <a:pt x="9030" y="6271"/>
                  </a:lnTo>
                  <a:lnTo>
                    <a:pt x="8569" y="6271"/>
                  </a:lnTo>
                  <a:lnTo>
                    <a:pt x="8569" y="5274"/>
                  </a:lnTo>
                  <a:close/>
                  <a:moveTo>
                    <a:pt x="8879" y="5499"/>
                  </a:moveTo>
                  <a:lnTo>
                    <a:pt x="8879" y="6045"/>
                  </a:lnTo>
                  <a:lnTo>
                    <a:pt x="8955" y="6045"/>
                  </a:lnTo>
                  <a:lnTo>
                    <a:pt x="8978" y="6044"/>
                  </a:lnTo>
                  <a:lnTo>
                    <a:pt x="9000" y="6044"/>
                  </a:lnTo>
                  <a:lnTo>
                    <a:pt x="9020" y="6041"/>
                  </a:lnTo>
                  <a:lnTo>
                    <a:pt x="9038" y="6039"/>
                  </a:lnTo>
                  <a:lnTo>
                    <a:pt x="9054" y="6036"/>
                  </a:lnTo>
                  <a:lnTo>
                    <a:pt x="9069" y="6033"/>
                  </a:lnTo>
                  <a:lnTo>
                    <a:pt x="9082" y="6028"/>
                  </a:lnTo>
                  <a:lnTo>
                    <a:pt x="9093" y="6024"/>
                  </a:lnTo>
                  <a:lnTo>
                    <a:pt x="9102" y="6017"/>
                  </a:lnTo>
                  <a:lnTo>
                    <a:pt x="9112" y="6010"/>
                  </a:lnTo>
                  <a:lnTo>
                    <a:pt x="9121" y="6003"/>
                  </a:lnTo>
                  <a:lnTo>
                    <a:pt x="9129" y="5994"/>
                  </a:lnTo>
                  <a:lnTo>
                    <a:pt x="9137" y="5984"/>
                  </a:lnTo>
                  <a:lnTo>
                    <a:pt x="9145" y="5973"/>
                  </a:lnTo>
                  <a:lnTo>
                    <a:pt x="9152" y="5961"/>
                  </a:lnTo>
                  <a:lnTo>
                    <a:pt x="9157" y="5948"/>
                  </a:lnTo>
                  <a:lnTo>
                    <a:pt x="9163" y="5934"/>
                  </a:lnTo>
                  <a:lnTo>
                    <a:pt x="9167" y="5917"/>
                  </a:lnTo>
                  <a:lnTo>
                    <a:pt x="9172" y="5899"/>
                  </a:lnTo>
                  <a:lnTo>
                    <a:pt x="9175" y="5878"/>
                  </a:lnTo>
                  <a:lnTo>
                    <a:pt x="9177" y="5856"/>
                  </a:lnTo>
                  <a:lnTo>
                    <a:pt x="9180" y="5830"/>
                  </a:lnTo>
                  <a:lnTo>
                    <a:pt x="9181" y="5804"/>
                  </a:lnTo>
                  <a:lnTo>
                    <a:pt x="9181" y="5775"/>
                  </a:lnTo>
                  <a:lnTo>
                    <a:pt x="9180" y="5737"/>
                  </a:lnTo>
                  <a:lnTo>
                    <a:pt x="9177" y="5703"/>
                  </a:lnTo>
                  <a:lnTo>
                    <a:pt x="9173" y="5670"/>
                  </a:lnTo>
                  <a:lnTo>
                    <a:pt x="9167" y="5642"/>
                  </a:lnTo>
                  <a:lnTo>
                    <a:pt x="9164" y="5628"/>
                  </a:lnTo>
                  <a:lnTo>
                    <a:pt x="9161" y="5616"/>
                  </a:lnTo>
                  <a:lnTo>
                    <a:pt x="9156" y="5605"/>
                  </a:lnTo>
                  <a:lnTo>
                    <a:pt x="9152" y="5594"/>
                  </a:lnTo>
                  <a:lnTo>
                    <a:pt x="9146" y="5584"/>
                  </a:lnTo>
                  <a:lnTo>
                    <a:pt x="9140" y="5575"/>
                  </a:lnTo>
                  <a:lnTo>
                    <a:pt x="9135" y="5566"/>
                  </a:lnTo>
                  <a:lnTo>
                    <a:pt x="9129" y="5558"/>
                  </a:lnTo>
                  <a:lnTo>
                    <a:pt x="9121" y="5552"/>
                  </a:lnTo>
                  <a:lnTo>
                    <a:pt x="9115" y="5545"/>
                  </a:lnTo>
                  <a:lnTo>
                    <a:pt x="9107" y="5538"/>
                  </a:lnTo>
                  <a:lnTo>
                    <a:pt x="9098" y="5533"/>
                  </a:lnTo>
                  <a:lnTo>
                    <a:pt x="9089" y="5527"/>
                  </a:lnTo>
                  <a:lnTo>
                    <a:pt x="9080" y="5523"/>
                  </a:lnTo>
                  <a:lnTo>
                    <a:pt x="9070" y="5518"/>
                  </a:lnTo>
                  <a:lnTo>
                    <a:pt x="9060" y="5514"/>
                  </a:lnTo>
                  <a:lnTo>
                    <a:pt x="9049" y="5510"/>
                  </a:lnTo>
                  <a:lnTo>
                    <a:pt x="9037" y="5508"/>
                  </a:lnTo>
                  <a:lnTo>
                    <a:pt x="9024" y="5505"/>
                  </a:lnTo>
                  <a:lnTo>
                    <a:pt x="9012" y="5504"/>
                  </a:lnTo>
                  <a:lnTo>
                    <a:pt x="8985" y="5500"/>
                  </a:lnTo>
                  <a:lnTo>
                    <a:pt x="8956" y="5499"/>
                  </a:lnTo>
                  <a:lnTo>
                    <a:pt x="8879" y="5499"/>
                  </a:lnTo>
                  <a:close/>
                  <a:moveTo>
                    <a:pt x="7630" y="5274"/>
                  </a:moveTo>
                  <a:lnTo>
                    <a:pt x="7941" y="5274"/>
                  </a:lnTo>
                  <a:lnTo>
                    <a:pt x="7941" y="6026"/>
                  </a:lnTo>
                  <a:lnTo>
                    <a:pt x="8424" y="6026"/>
                  </a:lnTo>
                  <a:lnTo>
                    <a:pt x="8424" y="6271"/>
                  </a:lnTo>
                  <a:lnTo>
                    <a:pt x="7630" y="6271"/>
                  </a:lnTo>
                  <a:lnTo>
                    <a:pt x="7630" y="5274"/>
                  </a:lnTo>
                  <a:close/>
                  <a:moveTo>
                    <a:pt x="6424" y="5773"/>
                  </a:moveTo>
                  <a:lnTo>
                    <a:pt x="6425" y="5743"/>
                  </a:lnTo>
                  <a:lnTo>
                    <a:pt x="6426" y="5714"/>
                  </a:lnTo>
                  <a:lnTo>
                    <a:pt x="6429" y="5685"/>
                  </a:lnTo>
                  <a:lnTo>
                    <a:pt x="6433" y="5658"/>
                  </a:lnTo>
                  <a:lnTo>
                    <a:pt x="6437" y="5630"/>
                  </a:lnTo>
                  <a:lnTo>
                    <a:pt x="6444" y="5605"/>
                  </a:lnTo>
                  <a:lnTo>
                    <a:pt x="6451" y="5580"/>
                  </a:lnTo>
                  <a:lnTo>
                    <a:pt x="6458" y="5556"/>
                  </a:lnTo>
                  <a:lnTo>
                    <a:pt x="6467" y="5533"/>
                  </a:lnTo>
                  <a:lnTo>
                    <a:pt x="6477" y="5510"/>
                  </a:lnTo>
                  <a:lnTo>
                    <a:pt x="6489" y="5488"/>
                  </a:lnTo>
                  <a:lnTo>
                    <a:pt x="6501" y="5467"/>
                  </a:lnTo>
                  <a:lnTo>
                    <a:pt x="6514" y="5447"/>
                  </a:lnTo>
                  <a:lnTo>
                    <a:pt x="6529" y="5428"/>
                  </a:lnTo>
                  <a:lnTo>
                    <a:pt x="6545" y="5411"/>
                  </a:lnTo>
                  <a:lnTo>
                    <a:pt x="6561" y="5393"/>
                  </a:lnTo>
                  <a:lnTo>
                    <a:pt x="6578" y="5376"/>
                  </a:lnTo>
                  <a:lnTo>
                    <a:pt x="6597" y="5361"/>
                  </a:lnTo>
                  <a:lnTo>
                    <a:pt x="6616" y="5346"/>
                  </a:lnTo>
                  <a:lnTo>
                    <a:pt x="6636" y="5334"/>
                  </a:lnTo>
                  <a:lnTo>
                    <a:pt x="6657" y="5322"/>
                  </a:lnTo>
                  <a:lnTo>
                    <a:pt x="6679" y="5309"/>
                  </a:lnTo>
                  <a:lnTo>
                    <a:pt x="6701" y="5299"/>
                  </a:lnTo>
                  <a:lnTo>
                    <a:pt x="6724" y="5291"/>
                  </a:lnTo>
                  <a:lnTo>
                    <a:pt x="6749" y="5283"/>
                  </a:lnTo>
                  <a:lnTo>
                    <a:pt x="6775" y="5276"/>
                  </a:lnTo>
                  <a:lnTo>
                    <a:pt x="6800" y="5271"/>
                  </a:lnTo>
                  <a:lnTo>
                    <a:pt x="6827" y="5265"/>
                  </a:lnTo>
                  <a:lnTo>
                    <a:pt x="6854" y="5262"/>
                  </a:lnTo>
                  <a:lnTo>
                    <a:pt x="6883" y="5259"/>
                  </a:lnTo>
                  <a:lnTo>
                    <a:pt x="6912" y="5257"/>
                  </a:lnTo>
                  <a:lnTo>
                    <a:pt x="6942" y="5257"/>
                  </a:lnTo>
                  <a:lnTo>
                    <a:pt x="6973" y="5257"/>
                  </a:lnTo>
                  <a:lnTo>
                    <a:pt x="7002" y="5259"/>
                  </a:lnTo>
                  <a:lnTo>
                    <a:pt x="7032" y="5262"/>
                  </a:lnTo>
                  <a:lnTo>
                    <a:pt x="7061" y="5265"/>
                  </a:lnTo>
                  <a:lnTo>
                    <a:pt x="7087" y="5269"/>
                  </a:lnTo>
                  <a:lnTo>
                    <a:pt x="7114" y="5276"/>
                  </a:lnTo>
                  <a:lnTo>
                    <a:pt x="7139" y="5283"/>
                  </a:lnTo>
                  <a:lnTo>
                    <a:pt x="7163" y="5291"/>
                  </a:lnTo>
                  <a:lnTo>
                    <a:pt x="7188" y="5299"/>
                  </a:lnTo>
                  <a:lnTo>
                    <a:pt x="7210" y="5309"/>
                  </a:lnTo>
                  <a:lnTo>
                    <a:pt x="7233" y="5321"/>
                  </a:lnTo>
                  <a:lnTo>
                    <a:pt x="7253" y="5332"/>
                  </a:lnTo>
                  <a:lnTo>
                    <a:pt x="7273" y="5345"/>
                  </a:lnTo>
                  <a:lnTo>
                    <a:pt x="7293" y="5359"/>
                  </a:lnTo>
                  <a:lnTo>
                    <a:pt x="7311" y="5374"/>
                  </a:lnTo>
                  <a:lnTo>
                    <a:pt x="7329" y="5391"/>
                  </a:lnTo>
                  <a:lnTo>
                    <a:pt x="7344" y="5407"/>
                  </a:lnTo>
                  <a:lnTo>
                    <a:pt x="7360" y="5426"/>
                  </a:lnTo>
                  <a:lnTo>
                    <a:pt x="7374" y="5445"/>
                  </a:lnTo>
                  <a:lnTo>
                    <a:pt x="7387" y="5464"/>
                  </a:lnTo>
                  <a:lnTo>
                    <a:pt x="7399" y="5485"/>
                  </a:lnTo>
                  <a:lnTo>
                    <a:pt x="7410" y="5506"/>
                  </a:lnTo>
                  <a:lnTo>
                    <a:pt x="7420" y="5528"/>
                  </a:lnTo>
                  <a:lnTo>
                    <a:pt x="7429" y="5550"/>
                  </a:lnTo>
                  <a:lnTo>
                    <a:pt x="7438" y="5575"/>
                  </a:lnTo>
                  <a:lnTo>
                    <a:pt x="7445" y="5599"/>
                  </a:lnTo>
                  <a:lnTo>
                    <a:pt x="7450" y="5625"/>
                  </a:lnTo>
                  <a:lnTo>
                    <a:pt x="7455" y="5652"/>
                  </a:lnTo>
                  <a:lnTo>
                    <a:pt x="7458" y="5678"/>
                  </a:lnTo>
                  <a:lnTo>
                    <a:pt x="7462" y="5706"/>
                  </a:lnTo>
                  <a:lnTo>
                    <a:pt x="7463" y="5735"/>
                  </a:lnTo>
                  <a:lnTo>
                    <a:pt x="7464" y="5765"/>
                  </a:lnTo>
                  <a:lnTo>
                    <a:pt x="7463" y="5808"/>
                  </a:lnTo>
                  <a:lnTo>
                    <a:pt x="7459" y="5848"/>
                  </a:lnTo>
                  <a:lnTo>
                    <a:pt x="7455" y="5887"/>
                  </a:lnTo>
                  <a:lnTo>
                    <a:pt x="7448" y="5924"/>
                  </a:lnTo>
                  <a:lnTo>
                    <a:pt x="7445" y="5941"/>
                  </a:lnTo>
                  <a:lnTo>
                    <a:pt x="7440" y="5959"/>
                  </a:lnTo>
                  <a:lnTo>
                    <a:pt x="7436" y="5976"/>
                  </a:lnTo>
                  <a:lnTo>
                    <a:pt x="7430" y="5991"/>
                  </a:lnTo>
                  <a:lnTo>
                    <a:pt x="7425" y="6007"/>
                  </a:lnTo>
                  <a:lnTo>
                    <a:pt x="7418" y="6023"/>
                  </a:lnTo>
                  <a:lnTo>
                    <a:pt x="7411" y="6037"/>
                  </a:lnTo>
                  <a:lnTo>
                    <a:pt x="7405" y="6051"/>
                  </a:lnTo>
                  <a:lnTo>
                    <a:pt x="7389" y="6079"/>
                  </a:lnTo>
                  <a:lnTo>
                    <a:pt x="7371" y="6105"/>
                  </a:lnTo>
                  <a:lnTo>
                    <a:pt x="7362" y="6117"/>
                  </a:lnTo>
                  <a:lnTo>
                    <a:pt x="7352" y="6128"/>
                  </a:lnTo>
                  <a:lnTo>
                    <a:pt x="7342" y="6140"/>
                  </a:lnTo>
                  <a:lnTo>
                    <a:pt x="7332" y="6151"/>
                  </a:lnTo>
                  <a:lnTo>
                    <a:pt x="7321" y="6161"/>
                  </a:lnTo>
                  <a:lnTo>
                    <a:pt x="7310" y="6172"/>
                  </a:lnTo>
                  <a:lnTo>
                    <a:pt x="7298" y="6182"/>
                  </a:lnTo>
                  <a:lnTo>
                    <a:pt x="7286" y="6191"/>
                  </a:lnTo>
                  <a:lnTo>
                    <a:pt x="7261" y="6209"/>
                  </a:lnTo>
                  <a:lnTo>
                    <a:pt x="7234" y="6226"/>
                  </a:lnTo>
                  <a:lnTo>
                    <a:pt x="7219" y="6234"/>
                  </a:lnTo>
                  <a:lnTo>
                    <a:pt x="7205" y="6240"/>
                  </a:lnTo>
                  <a:lnTo>
                    <a:pt x="7189" y="6247"/>
                  </a:lnTo>
                  <a:lnTo>
                    <a:pt x="7173" y="6254"/>
                  </a:lnTo>
                  <a:lnTo>
                    <a:pt x="7158" y="6259"/>
                  </a:lnTo>
                  <a:lnTo>
                    <a:pt x="7142" y="6264"/>
                  </a:lnTo>
                  <a:lnTo>
                    <a:pt x="7125" y="6268"/>
                  </a:lnTo>
                  <a:lnTo>
                    <a:pt x="7107" y="6272"/>
                  </a:lnTo>
                  <a:lnTo>
                    <a:pt x="7072" y="6279"/>
                  </a:lnTo>
                  <a:lnTo>
                    <a:pt x="7035" y="6285"/>
                  </a:lnTo>
                  <a:lnTo>
                    <a:pt x="6996" y="6287"/>
                  </a:lnTo>
                  <a:lnTo>
                    <a:pt x="6954" y="6288"/>
                  </a:lnTo>
                  <a:lnTo>
                    <a:pt x="6913" y="6287"/>
                  </a:lnTo>
                  <a:lnTo>
                    <a:pt x="6873" y="6285"/>
                  </a:lnTo>
                  <a:lnTo>
                    <a:pt x="6836" y="6280"/>
                  </a:lnTo>
                  <a:lnTo>
                    <a:pt x="6799" y="6275"/>
                  </a:lnTo>
                  <a:lnTo>
                    <a:pt x="6766" y="6267"/>
                  </a:lnTo>
                  <a:lnTo>
                    <a:pt x="6733" y="6258"/>
                  </a:lnTo>
                  <a:lnTo>
                    <a:pt x="6718" y="6252"/>
                  </a:lnTo>
                  <a:lnTo>
                    <a:pt x="6702" y="6247"/>
                  </a:lnTo>
                  <a:lnTo>
                    <a:pt x="6687" y="6241"/>
                  </a:lnTo>
                  <a:lnTo>
                    <a:pt x="6674" y="6235"/>
                  </a:lnTo>
                  <a:lnTo>
                    <a:pt x="6660" y="6227"/>
                  </a:lnTo>
                  <a:lnTo>
                    <a:pt x="6646" y="6220"/>
                  </a:lnTo>
                  <a:lnTo>
                    <a:pt x="6634" y="6212"/>
                  </a:lnTo>
                  <a:lnTo>
                    <a:pt x="6620" y="6204"/>
                  </a:lnTo>
                  <a:lnTo>
                    <a:pt x="6608" y="6195"/>
                  </a:lnTo>
                  <a:lnTo>
                    <a:pt x="6596" y="6185"/>
                  </a:lnTo>
                  <a:lnTo>
                    <a:pt x="6585" y="6175"/>
                  </a:lnTo>
                  <a:lnTo>
                    <a:pt x="6574" y="6165"/>
                  </a:lnTo>
                  <a:lnTo>
                    <a:pt x="6562" y="6154"/>
                  </a:lnTo>
                  <a:lnTo>
                    <a:pt x="6551" y="6142"/>
                  </a:lnTo>
                  <a:lnTo>
                    <a:pt x="6541" y="6130"/>
                  </a:lnTo>
                  <a:lnTo>
                    <a:pt x="6531" y="6118"/>
                  </a:lnTo>
                  <a:lnTo>
                    <a:pt x="6511" y="6093"/>
                  </a:lnTo>
                  <a:lnTo>
                    <a:pt x="6493" y="6064"/>
                  </a:lnTo>
                  <a:lnTo>
                    <a:pt x="6485" y="6049"/>
                  </a:lnTo>
                  <a:lnTo>
                    <a:pt x="6477" y="6034"/>
                  </a:lnTo>
                  <a:lnTo>
                    <a:pt x="6470" y="6018"/>
                  </a:lnTo>
                  <a:lnTo>
                    <a:pt x="6463" y="6003"/>
                  </a:lnTo>
                  <a:lnTo>
                    <a:pt x="6457" y="5986"/>
                  </a:lnTo>
                  <a:lnTo>
                    <a:pt x="6451" y="5969"/>
                  </a:lnTo>
                  <a:lnTo>
                    <a:pt x="6446" y="5951"/>
                  </a:lnTo>
                  <a:lnTo>
                    <a:pt x="6442" y="5934"/>
                  </a:lnTo>
                  <a:lnTo>
                    <a:pt x="6437" y="5915"/>
                  </a:lnTo>
                  <a:lnTo>
                    <a:pt x="6434" y="5896"/>
                  </a:lnTo>
                  <a:lnTo>
                    <a:pt x="6431" y="5877"/>
                  </a:lnTo>
                  <a:lnTo>
                    <a:pt x="6428" y="5857"/>
                  </a:lnTo>
                  <a:lnTo>
                    <a:pt x="6426" y="5837"/>
                  </a:lnTo>
                  <a:lnTo>
                    <a:pt x="6425" y="5816"/>
                  </a:lnTo>
                  <a:lnTo>
                    <a:pt x="6425" y="5795"/>
                  </a:lnTo>
                  <a:lnTo>
                    <a:pt x="6424" y="5773"/>
                  </a:lnTo>
                  <a:close/>
                  <a:moveTo>
                    <a:pt x="6734" y="5775"/>
                  </a:moveTo>
                  <a:lnTo>
                    <a:pt x="6736" y="5810"/>
                  </a:lnTo>
                  <a:lnTo>
                    <a:pt x="6738" y="5845"/>
                  </a:lnTo>
                  <a:lnTo>
                    <a:pt x="6742" y="5876"/>
                  </a:lnTo>
                  <a:lnTo>
                    <a:pt x="6748" y="5904"/>
                  </a:lnTo>
                  <a:lnTo>
                    <a:pt x="6752" y="5917"/>
                  </a:lnTo>
                  <a:lnTo>
                    <a:pt x="6757" y="5930"/>
                  </a:lnTo>
                  <a:lnTo>
                    <a:pt x="6761" y="5941"/>
                  </a:lnTo>
                  <a:lnTo>
                    <a:pt x="6766" y="5954"/>
                  </a:lnTo>
                  <a:lnTo>
                    <a:pt x="6771" y="5964"/>
                  </a:lnTo>
                  <a:lnTo>
                    <a:pt x="6777" y="5974"/>
                  </a:lnTo>
                  <a:lnTo>
                    <a:pt x="6784" y="5983"/>
                  </a:lnTo>
                  <a:lnTo>
                    <a:pt x="6790" y="5991"/>
                  </a:lnTo>
                  <a:lnTo>
                    <a:pt x="6798" y="5999"/>
                  </a:lnTo>
                  <a:lnTo>
                    <a:pt x="6805" y="6007"/>
                  </a:lnTo>
                  <a:lnTo>
                    <a:pt x="6814" y="6014"/>
                  </a:lnTo>
                  <a:lnTo>
                    <a:pt x="6822" y="6020"/>
                  </a:lnTo>
                  <a:lnTo>
                    <a:pt x="6829" y="6026"/>
                  </a:lnTo>
                  <a:lnTo>
                    <a:pt x="6838" y="6031"/>
                  </a:lnTo>
                  <a:lnTo>
                    <a:pt x="6847" y="6037"/>
                  </a:lnTo>
                  <a:lnTo>
                    <a:pt x="6857" y="6041"/>
                  </a:lnTo>
                  <a:lnTo>
                    <a:pt x="6867" y="6045"/>
                  </a:lnTo>
                  <a:lnTo>
                    <a:pt x="6877" y="6048"/>
                  </a:lnTo>
                  <a:lnTo>
                    <a:pt x="6887" y="6051"/>
                  </a:lnTo>
                  <a:lnTo>
                    <a:pt x="6899" y="6054"/>
                  </a:lnTo>
                  <a:lnTo>
                    <a:pt x="6921" y="6056"/>
                  </a:lnTo>
                  <a:lnTo>
                    <a:pt x="6944" y="6057"/>
                  </a:lnTo>
                  <a:lnTo>
                    <a:pt x="6969" y="6057"/>
                  </a:lnTo>
                  <a:lnTo>
                    <a:pt x="6991" y="6054"/>
                  </a:lnTo>
                  <a:lnTo>
                    <a:pt x="7002" y="6051"/>
                  </a:lnTo>
                  <a:lnTo>
                    <a:pt x="7013" y="6048"/>
                  </a:lnTo>
                  <a:lnTo>
                    <a:pt x="7023" y="6045"/>
                  </a:lnTo>
                  <a:lnTo>
                    <a:pt x="7033" y="6041"/>
                  </a:lnTo>
                  <a:lnTo>
                    <a:pt x="7043" y="6037"/>
                  </a:lnTo>
                  <a:lnTo>
                    <a:pt x="7052" y="6033"/>
                  </a:lnTo>
                  <a:lnTo>
                    <a:pt x="7061" y="6027"/>
                  </a:lnTo>
                  <a:lnTo>
                    <a:pt x="7068" y="6021"/>
                  </a:lnTo>
                  <a:lnTo>
                    <a:pt x="7076" y="6015"/>
                  </a:lnTo>
                  <a:lnTo>
                    <a:pt x="7084" y="6008"/>
                  </a:lnTo>
                  <a:lnTo>
                    <a:pt x="7092" y="6000"/>
                  </a:lnTo>
                  <a:lnTo>
                    <a:pt x="7099" y="5993"/>
                  </a:lnTo>
                  <a:lnTo>
                    <a:pt x="7105" y="5985"/>
                  </a:lnTo>
                  <a:lnTo>
                    <a:pt x="7112" y="5975"/>
                  </a:lnTo>
                  <a:lnTo>
                    <a:pt x="7118" y="5965"/>
                  </a:lnTo>
                  <a:lnTo>
                    <a:pt x="7123" y="5954"/>
                  </a:lnTo>
                  <a:lnTo>
                    <a:pt x="7128" y="5943"/>
                  </a:lnTo>
                  <a:lnTo>
                    <a:pt x="7132" y="5930"/>
                  </a:lnTo>
                  <a:lnTo>
                    <a:pt x="7137" y="5917"/>
                  </a:lnTo>
                  <a:lnTo>
                    <a:pt x="7140" y="5903"/>
                  </a:lnTo>
                  <a:lnTo>
                    <a:pt x="7145" y="5871"/>
                  </a:lnTo>
                  <a:lnTo>
                    <a:pt x="7150" y="5838"/>
                  </a:lnTo>
                  <a:lnTo>
                    <a:pt x="7153" y="5801"/>
                  </a:lnTo>
                  <a:lnTo>
                    <a:pt x="7153" y="5760"/>
                  </a:lnTo>
                  <a:lnTo>
                    <a:pt x="7153" y="5727"/>
                  </a:lnTo>
                  <a:lnTo>
                    <a:pt x="7150" y="5695"/>
                  </a:lnTo>
                  <a:lnTo>
                    <a:pt x="7145" y="5666"/>
                  </a:lnTo>
                  <a:lnTo>
                    <a:pt x="7140" y="5639"/>
                  </a:lnTo>
                  <a:lnTo>
                    <a:pt x="7135" y="5626"/>
                  </a:lnTo>
                  <a:lnTo>
                    <a:pt x="7131" y="5615"/>
                  </a:lnTo>
                  <a:lnTo>
                    <a:pt x="7126" y="5603"/>
                  </a:lnTo>
                  <a:lnTo>
                    <a:pt x="7122" y="5593"/>
                  </a:lnTo>
                  <a:lnTo>
                    <a:pt x="7116" y="5582"/>
                  </a:lnTo>
                  <a:lnTo>
                    <a:pt x="7110" y="5573"/>
                  </a:lnTo>
                  <a:lnTo>
                    <a:pt x="7103" y="5564"/>
                  </a:lnTo>
                  <a:lnTo>
                    <a:pt x="7096" y="5555"/>
                  </a:lnTo>
                  <a:lnTo>
                    <a:pt x="7090" y="5547"/>
                  </a:lnTo>
                  <a:lnTo>
                    <a:pt x="7082" y="5539"/>
                  </a:lnTo>
                  <a:lnTo>
                    <a:pt x="7074" y="5533"/>
                  </a:lnTo>
                  <a:lnTo>
                    <a:pt x="7065" y="5527"/>
                  </a:lnTo>
                  <a:lnTo>
                    <a:pt x="7057" y="5520"/>
                  </a:lnTo>
                  <a:lnTo>
                    <a:pt x="7048" y="5516"/>
                  </a:lnTo>
                  <a:lnTo>
                    <a:pt x="7038" y="5510"/>
                  </a:lnTo>
                  <a:lnTo>
                    <a:pt x="7029" y="5506"/>
                  </a:lnTo>
                  <a:lnTo>
                    <a:pt x="7019" y="5503"/>
                  </a:lnTo>
                  <a:lnTo>
                    <a:pt x="7009" y="5499"/>
                  </a:lnTo>
                  <a:lnTo>
                    <a:pt x="6999" y="5496"/>
                  </a:lnTo>
                  <a:lnTo>
                    <a:pt x="6988" y="5494"/>
                  </a:lnTo>
                  <a:lnTo>
                    <a:pt x="6966" y="5492"/>
                  </a:lnTo>
                  <a:lnTo>
                    <a:pt x="6941" y="5490"/>
                  </a:lnTo>
                  <a:lnTo>
                    <a:pt x="6919" y="5492"/>
                  </a:lnTo>
                  <a:lnTo>
                    <a:pt x="6896" y="5494"/>
                  </a:lnTo>
                  <a:lnTo>
                    <a:pt x="6886" y="5497"/>
                  </a:lnTo>
                  <a:lnTo>
                    <a:pt x="6876" y="5499"/>
                  </a:lnTo>
                  <a:lnTo>
                    <a:pt x="6866" y="5503"/>
                  </a:lnTo>
                  <a:lnTo>
                    <a:pt x="6857" y="5507"/>
                  </a:lnTo>
                  <a:lnTo>
                    <a:pt x="6847" y="5510"/>
                  </a:lnTo>
                  <a:lnTo>
                    <a:pt x="6838" y="5516"/>
                  </a:lnTo>
                  <a:lnTo>
                    <a:pt x="6830" y="5522"/>
                  </a:lnTo>
                  <a:lnTo>
                    <a:pt x="6822" y="5527"/>
                  </a:lnTo>
                  <a:lnTo>
                    <a:pt x="6814" y="5534"/>
                  </a:lnTo>
                  <a:lnTo>
                    <a:pt x="6806" y="5540"/>
                  </a:lnTo>
                  <a:lnTo>
                    <a:pt x="6798" y="5548"/>
                  </a:lnTo>
                  <a:lnTo>
                    <a:pt x="6791" y="5556"/>
                  </a:lnTo>
                  <a:lnTo>
                    <a:pt x="6785" y="5565"/>
                  </a:lnTo>
                  <a:lnTo>
                    <a:pt x="6778" y="5574"/>
                  </a:lnTo>
                  <a:lnTo>
                    <a:pt x="6771" y="5584"/>
                  </a:lnTo>
                  <a:lnTo>
                    <a:pt x="6766" y="5595"/>
                  </a:lnTo>
                  <a:lnTo>
                    <a:pt x="6761" y="5606"/>
                  </a:lnTo>
                  <a:lnTo>
                    <a:pt x="6757" y="5618"/>
                  </a:lnTo>
                  <a:lnTo>
                    <a:pt x="6752" y="5630"/>
                  </a:lnTo>
                  <a:lnTo>
                    <a:pt x="6749" y="5644"/>
                  </a:lnTo>
                  <a:lnTo>
                    <a:pt x="6742" y="5673"/>
                  </a:lnTo>
                  <a:lnTo>
                    <a:pt x="6738" y="5704"/>
                  </a:lnTo>
                  <a:lnTo>
                    <a:pt x="6736" y="5738"/>
                  </a:lnTo>
                  <a:lnTo>
                    <a:pt x="6734" y="5775"/>
                  </a:lnTo>
                  <a:close/>
                  <a:moveTo>
                    <a:pt x="5137" y="5274"/>
                  </a:moveTo>
                  <a:lnTo>
                    <a:pt x="5545" y="5274"/>
                  </a:lnTo>
                  <a:lnTo>
                    <a:pt x="5702" y="5880"/>
                  </a:lnTo>
                  <a:lnTo>
                    <a:pt x="5860" y="5274"/>
                  </a:lnTo>
                  <a:lnTo>
                    <a:pt x="6265" y="5274"/>
                  </a:lnTo>
                  <a:lnTo>
                    <a:pt x="6265" y="6271"/>
                  </a:lnTo>
                  <a:lnTo>
                    <a:pt x="6013" y="6271"/>
                  </a:lnTo>
                  <a:lnTo>
                    <a:pt x="6013" y="5510"/>
                  </a:lnTo>
                  <a:lnTo>
                    <a:pt x="5816" y="6271"/>
                  </a:lnTo>
                  <a:lnTo>
                    <a:pt x="5587" y="6271"/>
                  </a:lnTo>
                  <a:lnTo>
                    <a:pt x="5392" y="5510"/>
                  </a:lnTo>
                  <a:lnTo>
                    <a:pt x="5392" y="6271"/>
                  </a:lnTo>
                  <a:lnTo>
                    <a:pt x="5137" y="6271"/>
                  </a:lnTo>
                  <a:lnTo>
                    <a:pt x="5137" y="5274"/>
                  </a:lnTo>
                  <a:close/>
                  <a:moveTo>
                    <a:pt x="4560" y="5271"/>
                  </a:moveTo>
                  <a:lnTo>
                    <a:pt x="4457" y="5248"/>
                  </a:lnTo>
                  <a:lnTo>
                    <a:pt x="4356" y="5225"/>
                  </a:lnTo>
                  <a:lnTo>
                    <a:pt x="4256" y="5202"/>
                  </a:lnTo>
                  <a:lnTo>
                    <a:pt x="4157" y="5177"/>
                  </a:lnTo>
                  <a:lnTo>
                    <a:pt x="4060" y="5152"/>
                  </a:lnTo>
                  <a:lnTo>
                    <a:pt x="3965" y="5126"/>
                  </a:lnTo>
                  <a:lnTo>
                    <a:pt x="3872" y="5098"/>
                  </a:lnTo>
                  <a:lnTo>
                    <a:pt x="3779" y="5072"/>
                  </a:lnTo>
                  <a:lnTo>
                    <a:pt x="3687" y="5043"/>
                  </a:lnTo>
                  <a:lnTo>
                    <a:pt x="3598" y="5014"/>
                  </a:lnTo>
                  <a:lnTo>
                    <a:pt x="3510" y="4983"/>
                  </a:lnTo>
                  <a:lnTo>
                    <a:pt x="3424" y="4953"/>
                  </a:lnTo>
                  <a:lnTo>
                    <a:pt x="3339" y="4921"/>
                  </a:lnTo>
                  <a:lnTo>
                    <a:pt x="3255" y="4888"/>
                  </a:lnTo>
                  <a:lnTo>
                    <a:pt x="3173" y="4855"/>
                  </a:lnTo>
                  <a:lnTo>
                    <a:pt x="3094" y="4821"/>
                  </a:lnTo>
                  <a:lnTo>
                    <a:pt x="3015" y="4785"/>
                  </a:lnTo>
                  <a:lnTo>
                    <a:pt x="2939" y="4750"/>
                  </a:lnTo>
                  <a:lnTo>
                    <a:pt x="2864" y="4713"/>
                  </a:lnTo>
                  <a:lnTo>
                    <a:pt x="2790" y="4675"/>
                  </a:lnTo>
                  <a:lnTo>
                    <a:pt x="2719" y="4636"/>
                  </a:lnTo>
                  <a:lnTo>
                    <a:pt x="2650" y="4596"/>
                  </a:lnTo>
                  <a:lnTo>
                    <a:pt x="2583" y="4556"/>
                  </a:lnTo>
                  <a:lnTo>
                    <a:pt x="2517" y="4515"/>
                  </a:lnTo>
                  <a:lnTo>
                    <a:pt x="2452" y="4473"/>
                  </a:lnTo>
                  <a:lnTo>
                    <a:pt x="2389" y="4430"/>
                  </a:lnTo>
                  <a:lnTo>
                    <a:pt x="2330" y="4386"/>
                  </a:lnTo>
                  <a:lnTo>
                    <a:pt x="2271" y="4342"/>
                  </a:lnTo>
                  <a:lnTo>
                    <a:pt x="2215" y="4295"/>
                  </a:lnTo>
                  <a:lnTo>
                    <a:pt x="2160" y="4249"/>
                  </a:lnTo>
                  <a:lnTo>
                    <a:pt x="2108" y="4202"/>
                  </a:lnTo>
                  <a:lnTo>
                    <a:pt x="2058" y="4153"/>
                  </a:lnTo>
                  <a:lnTo>
                    <a:pt x="1906" y="4023"/>
                  </a:lnTo>
                  <a:lnTo>
                    <a:pt x="1778" y="3891"/>
                  </a:lnTo>
                  <a:lnTo>
                    <a:pt x="1674" y="3758"/>
                  </a:lnTo>
                  <a:lnTo>
                    <a:pt x="1593" y="3623"/>
                  </a:lnTo>
                  <a:lnTo>
                    <a:pt x="1535" y="3489"/>
                  </a:lnTo>
                  <a:lnTo>
                    <a:pt x="1498" y="3352"/>
                  </a:lnTo>
                  <a:lnTo>
                    <a:pt x="1484" y="3217"/>
                  </a:lnTo>
                  <a:lnTo>
                    <a:pt x="1492" y="3080"/>
                  </a:lnTo>
                  <a:lnTo>
                    <a:pt x="1521" y="2945"/>
                  </a:lnTo>
                  <a:lnTo>
                    <a:pt x="1573" y="2809"/>
                  </a:lnTo>
                  <a:lnTo>
                    <a:pt x="1643" y="2674"/>
                  </a:lnTo>
                  <a:lnTo>
                    <a:pt x="1736" y="2539"/>
                  </a:lnTo>
                  <a:lnTo>
                    <a:pt x="1848" y="2406"/>
                  </a:lnTo>
                  <a:lnTo>
                    <a:pt x="1978" y="2275"/>
                  </a:lnTo>
                  <a:lnTo>
                    <a:pt x="2130" y="2144"/>
                  </a:lnTo>
                  <a:lnTo>
                    <a:pt x="2300" y="2016"/>
                  </a:lnTo>
                  <a:lnTo>
                    <a:pt x="2489" y="1889"/>
                  </a:lnTo>
                  <a:lnTo>
                    <a:pt x="2695" y="1765"/>
                  </a:lnTo>
                  <a:lnTo>
                    <a:pt x="2921" y="1644"/>
                  </a:lnTo>
                  <a:lnTo>
                    <a:pt x="3164" y="1525"/>
                  </a:lnTo>
                  <a:lnTo>
                    <a:pt x="3425" y="1408"/>
                  </a:lnTo>
                  <a:lnTo>
                    <a:pt x="3702" y="1296"/>
                  </a:lnTo>
                  <a:lnTo>
                    <a:pt x="3997" y="1186"/>
                  </a:lnTo>
                  <a:lnTo>
                    <a:pt x="4307" y="1081"/>
                  </a:lnTo>
                  <a:lnTo>
                    <a:pt x="4633" y="980"/>
                  </a:lnTo>
                  <a:lnTo>
                    <a:pt x="4976" y="882"/>
                  </a:lnTo>
                  <a:lnTo>
                    <a:pt x="5334" y="789"/>
                  </a:lnTo>
                  <a:lnTo>
                    <a:pt x="5707" y="701"/>
                  </a:lnTo>
                  <a:lnTo>
                    <a:pt x="6094" y="618"/>
                  </a:lnTo>
                  <a:lnTo>
                    <a:pt x="6496" y="539"/>
                  </a:lnTo>
                  <a:lnTo>
                    <a:pt x="6912" y="467"/>
                  </a:lnTo>
                  <a:lnTo>
                    <a:pt x="7342" y="399"/>
                  </a:lnTo>
                  <a:lnTo>
                    <a:pt x="7514" y="374"/>
                  </a:lnTo>
                  <a:lnTo>
                    <a:pt x="7687" y="351"/>
                  </a:lnTo>
                  <a:lnTo>
                    <a:pt x="7860" y="328"/>
                  </a:lnTo>
                  <a:lnTo>
                    <a:pt x="8035" y="307"/>
                  </a:lnTo>
                  <a:lnTo>
                    <a:pt x="8208" y="287"/>
                  </a:lnTo>
                  <a:lnTo>
                    <a:pt x="8382" y="267"/>
                  </a:lnTo>
                  <a:lnTo>
                    <a:pt x="8557" y="249"/>
                  </a:lnTo>
                  <a:lnTo>
                    <a:pt x="8732" y="232"/>
                  </a:lnTo>
                  <a:lnTo>
                    <a:pt x="8907" y="217"/>
                  </a:lnTo>
                  <a:lnTo>
                    <a:pt x="9081" y="201"/>
                  </a:lnTo>
                  <a:lnTo>
                    <a:pt x="9257" y="188"/>
                  </a:lnTo>
                  <a:lnTo>
                    <a:pt x="9431" y="175"/>
                  </a:lnTo>
                  <a:lnTo>
                    <a:pt x="9606" y="163"/>
                  </a:lnTo>
                  <a:lnTo>
                    <a:pt x="9782" y="153"/>
                  </a:lnTo>
                  <a:lnTo>
                    <a:pt x="9956" y="143"/>
                  </a:lnTo>
                  <a:lnTo>
                    <a:pt x="10130" y="136"/>
                  </a:lnTo>
                  <a:lnTo>
                    <a:pt x="10305" y="129"/>
                  </a:lnTo>
                  <a:lnTo>
                    <a:pt x="10479" y="122"/>
                  </a:lnTo>
                  <a:lnTo>
                    <a:pt x="10653" y="117"/>
                  </a:lnTo>
                  <a:lnTo>
                    <a:pt x="10826" y="113"/>
                  </a:lnTo>
                  <a:lnTo>
                    <a:pt x="10999" y="110"/>
                  </a:lnTo>
                  <a:lnTo>
                    <a:pt x="11172" y="108"/>
                  </a:lnTo>
                  <a:lnTo>
                    <a:pt x="11344" y="107"/>
                  </a:lnTo>
                  <a:lnTo>
                    <a:pt x="11516" y="107"/>
                  </a:lnTo>
                  <a:lnTo>
                    <a:pt x="11687" y="108"/>
                  </a:lnTo>
                  <a:lnTo>
                    <a:pt x="11858" y="110"/>
                  </a:lnTo>
                  <a:lnTo>
                    <a:pt x="12028" y="113"/>
                  </a:lnTo>
                  <a:lnTo>
                    <a:pt x="12197" y="118"/>
                  </a:lnTo>
                  <a:lnTo>
                    <a:pt x="12365" y="122"/>
                  </a:lnTo>
                  <a:lnTo>
                    <a:pt x="12533" y="129"/>
                  </a:lnTo>
                  <a:lnTo>
                    <a:pt x="12699" y="136"/>
                  </a:lnTo>
                  <a:lnTo>
                    <a:pt x="12864" y="144"/>
                  </a:lnTo>
                  <a:lnTo>
                    <a:pt x="12663" y="123"/>
                  </a:lnTo>
                  <a:lnTo>
                    <a:pt x="12460" y="104"/>
                  </a:lnTo>
                  <a:lnTo>
                    <a:pt x="12255" y="88"/>
                  </a:lnTo>
                  <a:lnTo>
                    <a:pt x="12048" y="72"/>
                  </a:lnTo>
                  <a:lnTo>
                    <a:pt x="11840" y="58"/>
                  </a:lnTo>
                  <a:lnTo>
                    <a:pt x="11630" y="44"/>
                  </a:lnTo>
                  <a:lnTo>
                    <a:pt x="11419" y="33"/>
                  </a:lnTo>
                  <a:lnTo>
                    <a:pt x="11207" y="24"/>
                  </a:lnTo>
                  <a:lnTo>
                    <a:pt x="10994" y="16"/>
                  </a:lnTo>
                  <a:lnTo>
                    <a:pt x="10779" y="10"/>
                  </a:lnTo>
                  <a:lnTo>
                    <a:pt x="10563" y="4"/>
                  </a:lnTo>
                  <a:lnTo>
                    <a:pt x="10347" y="1"/>
                  </a:lnTo>
                  <a:lnTo>
                    <a:pt x="10130" y="0"/>
                  </a:lnTo>
                  <a:lnTo>
                    <a:pt x="9912" y="0"/>
                  </a:lnTo>
                  <a:lnTo>
                    <a:pt x="9693" y="2"/>
                  </a:lnTo>
                  <a:lnTo>
                    <a:pt x="9474" y="4"/>
                  </a:lnTo>
                  <a:lnTo>
                    <a:pt x="9254" y="10"/>
                  </a:lnTo>
                  <a:lnTo>
                    <a:pt x="9034" y="17"/>
                  </a:lnTo>
                  <a:lnTo>
                    <a:pt x="8814" y="24"/>
                  </a:lnTo>
                  <a:lnTo>
                    <a:pt x="8594" y="34"/>
                  </a:lnTo>
                  <a:lnTo>
                    <a:pt x="8373" y="47"/>
                  </a:lnTo>
                  <a:lnTo>
                    <a:pt x="8152" y="60"/>
                  </a:lnTo>
                  <a:lnTo>
                    <a:pt x="7932" y="76"/>
                  </a:lnTo>
                  <a:lnTo>
                    <a:pt x="7711" y="92"/>
                  </a:lnTo>
                  <a:lnTo>
                    <a:pt x="7491" y="110"/>
                  </a:lnTo>
                  <a:lnTo>
                    <a:pt x="7271" y="131"/>
                  </a:lnTo>
                  <a:lnTo>
                    <a:pt x="7051" y="153"/>
                  </a:lnTo>
                  <a:lnTo>
                    <a:pt x="6830" y="177"/>
                  </a:lnTo>
                  <a:lnTo>
                    <a:pt x="6612" y="202"/>
                  </a:lnTo>
                  <a:lnTo>
                    <a:pt x="6394" y="230"/>
                  </a:lnTo>
                  <a:lnTo>
                    <a:pt x="6176" y="259"/>
                  </a:lnTo>
                  <a:lnTo>
                    <a:pt x="5959" y="290"/>
                  </a:lnTo>
                  <a:lnTo>
                    <a:pt x="5516" y="360"/>
                  </a:lnTo>
                  <a:lnTo>
                    <a:pt x="5086" y="435"/>
                  </a:lnTo>
                  <a:lnTo>
                    <a:pt x="4670" y="518"/>
                  </a:lnTo>
                  <a:lnTo>
                    <a:pt x="4271" y="604"/>
                  </a:lnTo>
                  <a:lnTo>
                    <a:pt x="3887" y="698"/>
                  </a:lnTo>
                  <a:lnTo>
                    <a:pt x="3519" y="795"/>
                  </a:lnTo>
                  <a:lnTo>
                    <a:pt x="3167" y="897"/>
                  </a:lnTo>
                  <a:lnTo>
                    <a:pt x="2832" y="1005"/>
                  </a:lnTo>
                  <a:lnTo>
                    <a:pt x="2513" y="1116"/>
                  </a:lnTo>
                  <a:lnTo>
                    <a:pt x="2213" y="1232"/>
                  </a:lnTo>
                  <a:lnTo>
                    <a:pt x="1929" y="1352"/>
                  </a:lnTo>
                  <a:lnTo>
                    <a:pt x="1663" y="1475"/>
                  </a:lnTo>
                  <a:lnTo>
                    <a:pt x="1416" y="1602"/>
                  </a:lnTo>
                  <a:lnTo>
                    <a:pt x="1187" y="1731"/>
                  </a:lnTo>
                  <a:lnTo>
                    <a:pt x="978" y="1863"/>
                  </a:lnTo>
                  <a:lnTo>
                    <a:pt x="787" y="1998"/>
                  </a:lnTo>
                  <a:lnTo>
                    <a:pt x="618" y="2135"/>
                  </a:lnTo>
                  <a:lnTo>
                    <a:pt x="467" y="2274"/>
                  </a:lnTo>
                  <a:lnTo>
                    <a:pt x="336" y="2415"/>
                  </a:lnTo>
                  <a:lnTo>
                    <a:pt x="227" y="2558"/>
                  </a:lnTo>
                  <a:lnTo>
                    <a:pt x="137" y="2701"/>
                  </a:lnTo>
                  <a:lnTo>
                    <a:pt x="70" y="2846"/>
                  </a:lnTo>
                  <a:lnTo>
                    <a:pt x="25" y="2991"/>
                  </a:lnTo>
                  <a:lnTo>
                    <a:pt x="1" y="3138"/>
                  </a:lnTo>
                  <a:lnTo>
                    <a:pt x="0" y="3285"/>
                  </a:lnTo>
                  <a:lnTo>
                    <a:pt x="21" y="3430"/>
                  </a:lnTo>
                  <a:lnTo>
                    <a:pt x="66" y="3577"/>
                  </a:lnTo>
                  <a:lnTo>
                    <a:pt x="134" y="3722"/>
                  </a:lnTo>
                  <a:lnTo>
                    <a:pt x="226" y="3867"/>
                  </a:lnTo>
                  <a:lnTo>
                    <a:pt x="341" y="4011"/>
                  </a:lnTo>
                  <a:lnTo>
                    <a:pt x="480" y="4153"/>
                  </a:lnTo>
                  <a:lnTo>
                    <a:pt x="646" y="4294"/>
                  </a:lnTo>
                  <a:lnTo>
                    <a:pt x="738" y="4365"/>
                  </a:lnTo>
                  <a:lnTo>
                    <a:pt x="832" y="4435"/>
                  </a:lnTo>
                  <a:lnTo>
                    <a:pt x="929" y="4504"/>
                  </a:lnTo>
                  <a:lnTo>
                    <a:pt x="1029" y="4572"/>
                  </a:lnTo>
                  <a:lnTo>
                    <a:pt x="1130" y="4637"/>
                  </a:lnTo>
                  <a:lnTo>
                    <a:pt x="1234" y="4701"/>
                  </a:lnTo>
                  <a:lnTo>
                    <a:pt x="1340" y="4764"/>
                  </a:lnTo>
                  <a:lnTo>
                    <a:pt x="1448" y="4825"/>
                  </a:lnTo>
                  <a:lnTo>
                    <a:pt x="1558" y="4884"/>
                  </a:lnTo>
                  <a:lnTo>
                    <a:pt x="1670" y="4943"/>
                  </a:lnTo>
                  <a:lnTo>
                    <a:pt x="1784" y="5000"/>
                  </a:lnTo>
                  <a:lnTo>
                    <a:pt x="1900" y="5055"/>
                  </a:lnTo>
                  <a:lnTo>
                    <a:pt x="2017" y="5109"/>
                  </a:lnTo>
                  <a:lnTo>
                    <a:pt x="2137" y="5162"/>
                  </a:lnTo>
                  <a:lnTo>
                    <a:pt x="2259" y="5213"/>
                  </a:lnTo>
                  <a:lnTo>
                    <a:pt x="2381" y="5263"/>
                  </a:lnTo>
                  <a:lnTo>
                    <a:pt x="2507" y="5312"/>
                  </a:lnTo>
                  <a:lnTo>
                    <a:pt x="2633" y="5358"/>
                  </a:lnTo>
                  <a:lnTo>
                    <a:pt x="2761" y="5405"/>
                  </a:lnTo>
                  <a:lnTo>
                    <a:pt x="2891" y="5449"/>
                  </a:lnTo>
                  <a:lnTo>
                    <a:pt x="3021" y="5493"/>
                  </a:lnTo>
                  <a:lnTo>
                    <a:pt x="3154" y="5534"/>
                  </a:lnTo>
                  <a:lnTo>
                    <a:pt x="3290" y="5575"/>
                  </a:lnTo>
                  <a:lnTo>
                    <a:pt x="3425" y="5614"/>
                  </a:lnTo>
                  <a:lnTo>
                    <a:pt x="3562" y="5652"/>
                  </a:lnTo>
                  <a:lnTo>
                    <a:pt x="3701" y="5688"/>
                  </a:lnTo>
                  <a:lnTo>
                    <a:pt x="3841" y="5724"/>
                  </a:lnTo>
                  <a:lnTo>
                    <a:pt x="3982" y="5758"/>
                  </a:lnTo>
                  <a:lnTo>
                    <a:pt x="4125" y="5791"/>
                  </a:lnTo>
                  <a:lnTo>
                    <a:pt x="4268" y="5823"/>
                  </a:lnTo>
                  <a:lnTo>
                    <a:pt x="4413" y="5853"/>
                  </a:lnTo>
                  <a:lnTo>
                    <a:pt x="4560" y="5883"/>
                  </a:lnTo>
                  <a:lnTo>
                    <a:pt x="4560" y="5271"/>
                  </a:lnTo>
                  <a:close/>
                </a:path>
              </a:pathLst>
            </a:custGeom>
            <a:solidFill>
              <a:srgbClr val="D52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FD22-7DF7-4196-B3CB-EBE879524049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E189-3494-453D-9AC3-57F947E29F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9831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19100" y="668338"/>
            <a:ext cx="82296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508750"/>
            <a:ext cx="2133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8E33CE-94C8-48EB-9436-F827FACD2084}" type="datetime1">
              <a:rPr lang="de-DE"/>
              <a:pPr>
                <a:defRPr/>
              </a:pPr>
              <a:t>21.06.2012</a:t>
            </a:fld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35338" y="6519863"/>
            <a:ext cx="3052762" cy="212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German Economic Team MOLDOVA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26400" y="6519863"/>
            <a:ext cx="660400" cy="2016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938F16-8D68-4FB9-A5A3-EB502F3C17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zachmann@berlin-economics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adeke@berlin-economics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19100" y="938213"/>
            <a:ext cx="8229600" cy="1036637"/>
          </a:xfrm>
        </p:spPr>
        <p:txBody>
          <a:bodyPr/>
          <a:lstStyle/>
          <a:p>
            <a:r>
              <a:rPr lang="en-US" dirty="0" err="1" smtClean="0"/>
              <a:t>Atragerea</a:t>
            </a:r>
            <a:r>
              <a:rPr lang="en-US" dirty="0" smtClean="0"/>
              <a:t> ISD </a:t>
            </a:r>
            <a:r>
              <a:rPr lang="ro-RO" dirty="0" smtClean="0"/>
              <a:t>în Moldova</a:t>
            </a:r>
            <a:r>
              <a:rPr lang="en-US" dirty="0" smtClean="0"/>
              <a:t>: </a:t>
            </a:r>
            <a:r>
              <a:rPr lang="en-US" dirty="0" err="1" smtClean="0"/>
              <a:t>Fa</a:t>
            </a:r>
            <a:r>
              <a:rPr lang="ro-RO" dirty="0" smtClean="0"/>
              <a:t>pte</a:t>
            </a:r>
            <a:r>
              <a:rPr lang="en-US" dirty="0" smtClean="0"/>
              <a:t>, </a:t>
            </a:r>
            <a:r>
              <a:rPr lang="en-US" dirty="0" err="1" smtClean="0"/>
              <a:t>Poten</a:t>
            </a:r>
            <a:r>
              <a:rPr lang="ro-RO" dirty="0" smtClean="0"/>
              <a:t>ţ</a:t>
            </a:r>
            <a:r>
              <a:rPr lang="en-US" dirty="0" err="1" smtClean="0"/>
              <a:t>ial</a:t>
            </a:r>
            <a:r>
              <a:rPr lang="en-US" dirty="0" smtClean="0"/>
              <a:t> </a:t>
            </a:r>
            <a:r>
              <a:rPr lang="ro-RO" dirty="0" smtClean="0"/>
              <a:t>şi </a:t>
            </a:r>
            <a:r>
              <a:rPr lang="en-US" dirty="0" err="1" smtClean="0"/>
              <a:t>Reco</a:t>
            </a:r>
            <a:r>
              <a:rPr lang="ro-RO" dirty="0" smtClean="0"/>
              <a:t>mandări</a:t>
            </a:r>
            <a:endParaRPr lang="de-DE" dirty="0" smtClean="0"/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524125"/>
            <a:ext cx="8229600" cy="36020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Arial" pitchFamily="34" charset="0"/>
              <a:buNone/>
            </a:pPr>
            <a:endParaRPr lang="en-US" sz="1500" b="1" dirty="0" smtClean="0"/>
          </a:p>
          <a:p>
            <a:pPr algn="ctr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en-US" sz="2800" b="1" dirty="0" smtClean="0"/>
              <a:t>Dr. Ricardo Giucci &amp; </a:t>
            </a:r>
            <a:r>
              <a:rPr lang="en-US" sz="2800" b="1" dirty="0" err="1" smtClean="0"/>
              <a:t>Jörg</a:t>
            </a:r>
            <a:r>
              <a:rPr lang="en-US" sz="2800" b="1" dirty="0" smtClean="0"/>
              <a:t> Radeke</a:t>
            </a:r>
          </a:p>
          <a:p>
            <a:pPr algn="ctr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ro-RO" sz="2800" dirty="0" smtClean="0"/>
              <a:t>Echipa Economică Germană </a:t>
            </a:r>
            <a:r>
              <a:rPr lang="en-US" sz="2800" dirty="0" smtClean="0"/>
              <a:t>Moldova</a:t>
            </a:r>
          </a:p>
          <a:p>
            <a:pPr algn="ctr" eaLnBrk="1" hangingPunct="1">
              <a:spcBef>
                <a:spcPts val="1200"/>
              </a:spcBef>
            </a:pPr>
            <a:endParaRPr lang="en-US" sz="2800" dirty="0" smtClean="0"/>
          </a:p>
          <a:p>
            <a:pPr algn="ctr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en-US" sz="2500" dirty="0" err="1" smtClean="0"/>
              <a:t>Chişinău</a:t>
            </a:r>
            <a:r>
              <a:rPr lang="en-US" sz="2500" dirty="0" smtClean="0"/>
              <a:t>, </a:t>
            </a:r>
            <a:r>
              <a:rPr lang="ro-RO" sz="2500" dirty="0" smtClean="0"/>
              <a:t>iunie</a:t>
            </a:r>
            <a:r>
              <a:rPr lang="en-US" sz="2500" dirty="0" smtClean="0"/>
              <a:t> 21, 2012</a:t>
            </a:r>
          </a:p>
          <a:p>
            <a:pPr algn="ctr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/>
          <a:lstStyle/>
          <a:p>
            <a:pPr eaLnBrk="1" hangingPunct="1"/>
            <a:r>
              <a:rPr lang="en-US" b="1" dirty="0" smtClean="0"/>
              <a:t>1. </a:t>
            </a:r>
            <a:r>
              <a:rPr lang="ro-RO" b="1" dirty="0" smtClean="0"/>
              <a:t>Bariere legislative selectate</a:t>
            </a:r>
            <a:endParaRPr lang="en-US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894263"/>
          </a:xfrm>
        </p:spPr>
        <p:txBody>
          <a:bodyPr/>
          <a:lstStyle/>
          <a:p>
            <a:pPr eaLnBrk="1" hangingPunct="1"/>
            <a:r>
              <a:rPr lang="ro-RO" sz="2000" dirty="0" smtClean="0"/>
              <a:t>Forţa de muncă </a:t>
            </a:r>
            <a:r>
              <a:rPr lang="en-US" sz="2000" dirty="0" err="1" smtClean="0"/>
              <a:t>şi</a:t>
            </a:r>
            <a:r>
              <a:rPr lang="en-US" sz="2000" dirty="0" smtClean="0"/>
              <a:t> </a:t>
            </a:r>
            <a:r>
              <a:rPr lang="en-US" sz="2000" dirty="0" err="1" smtClean="0"/>
              <a:t>terenuril</a:t>
            </a:r>
            <a:r>
              <a:rPr lang="ro-RO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doi</a:t>
            </a:r>
            <a:r>
              <a:rPr lang="en-US" sz="2000" dirty="0"/>
              <a:t> </a:t>
            </a:r>
            <a:r>
              <a:rPr lang="en-US" sz="2000" dirty="0" err="1"/>
              <a:t>factori-cheie</a:t>
            </a:r>
            <a:r>
              <a:rPr lang="en-US" sz="2000" dirty="0"/>
              <a:t> de </a:t>
            </a:r>
            <a:r>
              <a:rPr lang="en-US" sz="2000" dirty="0" err="1"/>
              <a:t>producţie</a:t>
            </a:r>
            <a:r>
              <a:rPr lang="en-US" sz="2000" dirty="0"/>
              <a:t>,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orice</a:t>
            </a:r>
            <a:r>
              <a:rPr lang="en-US" sz="2000" dirty="0"/>
              <a:t> </a:t>
            </a:r>
            <a:r>
              <a:rPr lang="en-US" sz="2000" dirty="0" err="1" smtClean="0"/>
              <a:t>economie</a:t>
            </a:r>
            <a:endParaRPr lang="ro-RO" sz="2000" dirty="0" smtClean="0"/>
          </a:p>
          <a:p>
            <a:pPr eaLnBrk="1" hangingPunct="1"/>
            <a:r>
              <a:rPr lang="vi-VN" sz="2000" dirty="0"/>
              <a:t>În Republica Moldova, ambii factori se confruntă cu bariere legislative severe care inhibă </a:t>
            </a:r>
            <a:r>
              <a:rPr lang="vi-VN" sz="2000" dirty="0" smtClean="0"/>
              <a:t>rentabilitate</a:t>
            </a:r>
            <a:r>
              <a:rPr lang="ro-RO" sz="2000" dirty="0" smtClean="0"/>
              <a:t>a</a:t>
            </a:r>
            <a:r>
              <a:rPr lang="vi-VN" sz="2000" dirty="0" smtClean="0"/>
              <a:t> real</a:t>
            </a:r>
            <a:r>
              <a:rPr lang="ro-RO" sz="2000" dirty="0" smtClean="0"/>
              <a:t>ă</a:t>
            </a:r>
            <a:r>
              <a:rPr lang="vi-VN" sz="2000" dirty="0" smtClean="0"/>
              <a:t> </a:t>
            </a:r>
            <a:r>
              <a:rPr lang="vi-VN" sz="2000" dirty="0"/>
              <a:t>sau </a:t>
            </a:r>
            <a:r>
              <a:rPr lang="vi-VN" sz="2000" dirty="0" smtClean="0"/>
              <a:t>perceput</a:t>
            </a:r>
            <a:r>
              <a:rPr lang="ro-RO" sz="2000" dirty="0" smtClean="0"/>
              <a:t>ă </a:t>
            </a:r>
            <a:r>
              <a:rPr lang="vi-VN" sz="2000" dirty="0" smtClean="0"/>
              <a:t>şi investiţii</a:t>
            </a:r>
            <a:r>
              <a:rPr lang="ro-RO" sz="2000" dirty="0" smtClean="0"/>
              <a:t>le</a:t>
            </a:r>
            <a:r>
              <a:rPr lang="vi-VN" sz="2000" dirty="0" smtClean="0"/>
              <a:t> </a:t>
            </a:r>
            <a:r>
              <a:rPr lang="vi-VN" sz="2000" dirty="0"/>
              <a:t>străine </a:t>
            </a:r>
            <a:r>
              <a:rPr lang="vi-VN" sz="2000" dirty="0" smtClean="0"/>
              <a:t>directe</a:t>
            </a:r>
            <a:endParaRPr lang="ro-RO" sz="2000" dirty="0" smtClean="0"/>
          </a:p>
          <a:p>
            <a:pPr eaLnBrk="1" hangingPunct="1"/>
            <a:r>
              <a:rPr lang="ro-RO" sz="2000" u="sng" dirty="0" smtClean="0"/>
              <a:t>Resurse umane</a:t>
            </a:r>
            <a:endParaRPr lang="en-US" sz="2000" u="sng" dirty="0" smtClean="0"/>
          </a:p>
          <a:p>
            <a:pPr eaLnBrk="1" hangingPunct="1"/>
            <a:r>
              <a:rPr lang="ro-RO" sz="2000" dirty="0" smtClean="0"/>
              <a:t>C</a:t>
            </a:r>
            <a:r>
              <a:rPr lang="vi-VN" sz="2000" dirty="0" smtClean="0"/>
              <a:t>heltuieli</a:t>
            </a:r>
            <a:r>
              <a:rPr lang="ro-RO" sz="2000" dirty="0" smtClean="0"/>
              <a:t>le</a:t>
            </a:r>
            <a:r>
              <a:rPr lang="vi-VN" sz="2000" dirty="0" smtClean="0"/>
              <a:t> </a:t>
            </a:r>
            <a:r>
              <a:rPr lang="vi-VN" sz="2000" dirty="0"/>
              <a:t>ridicate </a:t>
            </a:r>
            <a:r>
              <a:rPr lang="ro-RO" sz="2000" dirty="0" smtClean="0"/>
              <a:t>în domeniul</a:t>
            </a:r>
            <a:r>
              <a:rPr lang="vi-VN" sz="2000" dirty="0" smtClean="0"/>
              <a:t> educaţie</a:t>
            </a:r>
            <a:r>
              <a:rPr lang="ro-RO" sz="2000" dirty="0" smtClean="0"/>
              <a:t>i din </a:t>
            </a:r>
            <a:r>
              <a:rPr lang="vi-VN" sz="2000" dirty="0" smtClean="0"/>
              <a:t>Republica </a:t>
            </a:r>
            <a:r>
              <a:rPr lang="vi-VN" sz="2000" dirty="0"/>
              <a:t>Moldova</a:t>
            </a:r>
            <a:r>
              <a:rPr lang="vi-VN" sz="2000" dirty="0" smtClean="0"/>
              <a:t> </a:t>
            </a:r>
            <a:r>
              <a:rPr lang="vi-VN" sz="2000" dirty="0"/>
              <a:t>şi </a:t>
            </a:r>
            <a:r>
              <a:rPr lang="ro-RO" sz="2000" dirty="0" smtClean="0"/>
              <a:t>o forţă de muncă bine educată poziţionează ţara</a:t>
            </a:r>
            <a:r>
              <a:rPr lang="vi-VN" sz="2000" dirty="0" smtClean="0"/>
              <a:t> </a:t>
            </a:r>
            <a:r>
              <a:rPr lang="vi-VN" sz="2000" dirty="0"/>
              <a:t>ca </a:t>
            </a:r>
            <a:r>
              <a:rPr lang="ro-RO" sz="2000" dirty="0" smtClean="0"/>
              <a:t>o </a:t>
            </a:r>
            <a:r>
              <a:rPr lang="vi-VN" sz="2000" dirty="0" smtClean="0"/>
              <a:t>locaţie </a:t>
            </a:r>
            <a:r>
              <a:rPr lang="ro-RO" sz="2000" dirty="0" smtClean="0"/>
              <a:t>pentru</a:t>
            </a:r>
            <a:r>
              <a:rPr lang="vi-VN" sz="2000" dirty="0" smtClean="0"/>
              <a:t> investiţii</a:t>
            </a:r>
            <a:endParaRPr lang="ro-RO" sz="2000" dirty="0" smtClean="0"/>
          </a:p>
          <a:p>
            <a:pPr eaLnBrk="1" hangingPunct="1"/>
            <a:r>
              <a:rPr lang="ro-RO" sz="2000" dirty="0" smtClean="0"/>
              <a:t>Cu toate acestea, investitorii străini deseori se plâng pe dificultăţile cu care se ciocnesc la identificarea personalului calificat</a:t>
            </a:r>
            <a:endParaRPr lang="en-GB" sz="2000" dirty="0" smtClean="0"/>
          </a:p>
          <a:p>
            <a:pPr eaLnBrk="1" hangingPunct="1"/>
            <a:r>
              <a:rPr lang="ro-RO" sz="2000" dirty="0" smtClean="0"/>
              <a:t>Doi factori problematici asociaţi</a:t>
            </a:r>
            <a:r>
              <a:rPr lang="en-GB" sz="2000" dirty="0" smtClean="0"/>
              <a:t>: </a:t>
            </a:r>
          </a:p>
          <a:p>
            <a:pPr lvl="1" eaLnBrk="1" hangingPunct="1"/>
            <a:r>
              <a:rPr lang="ro-RO" sz="2000" dirty="0" smtClean="0"/>
              <a:t>Sistemul educaţional curent</a:t>
            </a:r>
            <a:endParaRPr lang="en-GB" sz="2000" dirty="0" smtClean="0"/>
          </a:p>
          <a:p>
            <a:pPr lvl="1" eaLnBrk="1" hangingPunct="1"/>
            <a:r>
              <a:rPr lang="ro-RO" sz="2000" dirty="0" smtClean="0"/>
              <a:t>Reglementarea pieţei muncii</a:t>
            </a:r>
            <a:endParaRPr lang="en-US" sz="2000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10</a:t>
            </a:fld>
            <a:endParaRPr lang="de-DE" sz="1200" b="1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13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sz="2800" b="1" dirty="0" smtClean="0"/>
              <a:t>Sistem educaţional depăşit- investitorii sunt reticenţi să investească în instruire </a:t>
            </a:r>
            <a:endParaRPr lang="en-US" sz="2800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19100" y="1498601"/>
            <a:ext cx="8229600" cy="4894263"/>
          </a:xfrm>
        </p:spPr>
        <p:txBody>
          <a:bodyPr/>
          <a:lstStyle/>
          <a:p>
            <a:pPr eaLnBrk="1" hangingPunct="1"/>
            <a:r>
              <a:rPr lang="vi-VN" sz="2200" dirty="0" smtClean="0"/>
              <a:t>Sistemul </a:t>
            </a:r>
            <a:r>
              <a:rPr lang="ro-RO" sz="2200" dirty="0" smtClean="0"/>
              <a:t>învăţământului vocaţional </a:t>
            </a:r>
            <a:r>
              <a:rPr lang="vi-VN" sz="2200" dirty="0" smtClean="0"/>
              <a:t>este </a:t>
            </a:r>
            <a:r>
              <a:rPr lang="vi-VN" sz="2200" dirty="0"/>
              <a:t>depăşit </a:t>
            </a:r>
            <a:r>
              <a:rPr lang="vi-VN" sz="2200" dirty="0" smtClean="0"/>
              <a:t>– </a:t>
            </a:r>
            <a:r>
              <a:rPr lang="ro-RO" sz="2200" dirty="0" smtClean="0"/>
              <a:t>utilizarea </a:t>
            </a:r>
            <a:r>
              <a:rPr lang="vi-VN" sz="2200" dirty="0" smtClean="0"/>
              <a:t>manuale</a:t>
            </a:r>
            <a:r>
              <a:rPr lang="ro-RO" sz="2200" dirty="0" smtClean="0"/>
              <a:t>lor, curriculei </a:t>
            </a:r>
            <a:r>
              <a:rPr lang="vi-VN" sz="2200" dirty="0" smtClean="0"/>
              <a:t>şi tehnologi</a:t>
            </a:r>
            <a:r>
              <a:rPr lang="ro-RO" sz="2200" dirty="0" smtClean="0"/>
              <a:t>ilor vechi</a:t>
            </a:r>
            <a:endParaRPr lang="vi-VN" sz="2200" dirty="0"/>
          </a:p>
          <a:p>
            <a:pPr eaLnBrk="1" hangingPunct="1"/>
            <a:r>
              <a:rPr lang="ro-RO" sz="2200" dirty="0" smtClean="0"/>
              <a:t>S</a:t>
            </a:r>
            <a:r>
              <a:rPr lang="vi-VN" sz="2200" dirty="0" smtClean="0"/>
              <a:t>oluţie</a:t>
            </a:r>
            <a:r>
              <a:rPr lang="ro-RO" sz="2200" dirty="0" smtClean="0"/>
              <a:t> p</a:t>
            </a:r>
            <a:r>
              <a:rPr lang="vi-VN" sz="2200" dirty="0" smtClean="0"/>
              <a:t>osibilă : </a:t>
            </a:r>
            <a:r>
              <a:rPr lang="vi-VN" sz="2200" dirty="0"/>
              <a:t>companiile investesc în </a:t>
            </a:r>
            <a:r>
              <a:rPr lang="ro-RO" sz="2200" dirty="0" smtClean="0"/>
              <a:t>şcolarizarea  ulterioară</a:t>
            </a:r>
            <a:endParaRPr lang="vi-VN" sz="2200" dirty="0"/>
          </a:p>
          <a:p>
            <a:pPr eaLnBrk="1" hangingPunct="1"/>
            <a:r>
              <a:rPr lang="vi-VN" sz="2200" dirty="0"/>
              <a:t>Cu toate acestea, </a:t>
            </a:r>
            <a:r>
              <a:rPr lang="vi-VN" sz="2200" dirty="0" smtClean="0"/>
              <a:t>fluctuaţ</a:t>
            </a:r>
            <a:r>
              <a:rPr lang="ro-RO" sz="2200" dirty="0" smtClean="0"/>
              <a:t>ia</a:t>
            </a:r>
            <a:r>
              <a:rPr lang="vi-VN" sz="2200" dirty="0" smtClean="0"/>
              <a:t> </a:t>
            </a:r>
            <a:r>
              <a:rPr lang="vi-VN" sz="2200" dirty="0"/>
              <a:t>mare şi </a:t>
            </a:r>
            <a:r>
              <a:rPr lang="vi-VN" sz="2200" dirty="0" smtClean="0"/>
              <a:t>lipsa opţiuni</a:t>
            </a:r>
            <a:r>
              <a:rPr lang="ro-RO" sz="2200" dirty="0" smtClean="0"/>
              <a:t>lor</a:t>
            </a:r>
            <a:r>
              <a:rPr lang="vi-VN" sz="2200" dirty="0" smtClean="0"/>
              <a:t> </a:t>
            </a:r>
            <a:r>
              <a:rPr lang="ro-RO" sz="2200" dirty="0" smtClean="0"/>
              <a:t>de </a:t>
            </a:r>
            <a:r>
              <a:rPr lang="vi-VN" sz="2200" dirty="0" smtClean="0"/>
              <a:t>a </a:t>
            </a:r>
            <a:r>
              <a:rPr lang="ro-RO" sz="2200" dirty="0" smtClean="0"/>
              <a:t>reţine personalul instruit în</a:t>
            </a:r>
            <a:r>
              <a:rPr lang="vi-VN" sz="2200" dirty="0" smtClean="0"/>
              <a:t> compani</a:t>
            </a:r>
            <a:r>
              <a:rPr lang="ro-RO" sz="2200" dirty="0" smtClean="0"/>
              <a:t>e</a:t>
            </a:r>
            <a:r>
              <a:rPr lang="vi-VN" sz="2200" dirty="0" smtClean="0"/>
              <a:t> reduc</a:t>
            </a:r>
            <a:r>
              <a:rPr lang="ro-RO" sz="2200" dirty="0" smtClean="0"/>
              <a:t>e</a:t>
            </a:r>
            <a:r>
              <a:rPr lang="vi-VN" sz="2200" dirty="0" smtClean="0"/>
              <a:t> </a:t>
            </a:r>
            <a:r>
              <a:rPr lang="ro-RO" sz="2200" dirty="0" smtClean="0"/>
              <a:t>semnificativ </a:t>
            </a:r>
            <a:r>
              <a:rPr lang="vi-VN" sz="2200" dirty="0" smtClean="0"/>
              <a:t>stimulentele </a:t>
            </a:r>
            <a:r>
              <a:rPr lang="vi-VN" sz="2200" dirty="0"/>
              <a:t>de a investi în </a:t>
            </a:r>
            <a:r>
              <a:rPr lang="ro-RO" sz="2200" dirty="0" smtClean="0"/>
              <a:t>şcolarizarea ulterioară</a:t>
            </a:r>
            <a:endParaRPr lang="en-US" sz="2200" dirty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11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19099" y="4080934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1</a:t>
            </a:r>
            <a:r>
              <a:rPr lang="en-US" sz="2000" dirty="0"/>
              <a:t>: </a:t>
            </a:r>
            <a:r>
              <a:rPr lang="ro-RO" sz="2000" dirty="0" smtClean="0"/>
              <a:t>Reforma legislaţiei muncii pentru oferirea stimulentelor companiilor străine să investească în educaţia ulterioară</a:t>
            </a:r>
            <a:endParaRPr lang="en-US" sz="2000" dirty="0"/>
          </a:p>
        </p:txBody>
      </p:sp>
      <p:sp>
        <p:nvSpPr>
          <p:cNvPr id="6" name="Rechteck 5"/>
          <p:cNvSpPr/>
          <p:nvPr/>
        </p:nvSpPr>
        <p:spPr>
          <a:xfrm>
            <a:off x="419098" y="5181601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 2: </a:t>
            </a:r>
            <a:r>
              <a:rPr lang="ro-RO" sz="2000" dirty="0" smtClean="0"/>
              <a:t>Revizuirea sistemului educaţional pentru a satisface economia bazată pe cunoştinţe. Utilizarea proiectelor pilot pentru a testa idei şi a se consulta cu mediul de afaceri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620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Interzicerea procurării terenurilor adaugă costuri şi riscuri enorme investitorilor</a:t>
            </a:r>
            <a:endParaRPr lang="en-US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19100" y="1498601"/>
            <a:ext cx="8229600" cy="4894263"/>
          </a:xfrm>
        </p:spPr>
        <p:txBody>
          <a:bodyPr/>
          <a:lstStyle/>
          <a:p>
            <a:pPr eaLnBrk="1" hangingPunct="1"/>
            <a:r>
              <a:rPr lang="vi-VN" sz="2000" dirty="0"/>
              <a:t>Problemă: </a:t>
            </a:r>
            <a:r>
              <a:rPr lang="vi-VN" sz="2000" i="1" dirty="0"/>
              <a:t>Pe hârtie </a:t>
            </a:r>
            <a:r>
              <a:rPr lang="vi-VN" sz="2000" dirty="0"/>
              <a:t>investitorii străini nu pot </a:t>
            </a:r>
            <a:r>
              <a:rPr lang="ro-RO" sz="2000" dirty="0" smtClean="0"/>
              <a:t>procura </a:t>
            </a:r>
            <a:r>
              <a:rPr lang="vi-VN" sz="2000" dirty="0" smtClean="0"/>
              <a:t>terenuri</a:t>
            </a:r>
            <a:endParaRPr lang="vi-VN" sz="2000" dirty="0"/>
          </a:p>
          <a:p>
            <a:pPr eaLnBrk="1" hangingPunct="1"/>
            <a:r>
              <a:rPr lang="ro-RO" sz="2000" dirty="0" smtClean="0"/>
              <a:t>Deşi</a:t>
            </a:r>
            <a:r>
              <a:rPr lang="vi-VN" sz="2000" dirty="0" smtClean="0"/>
              <a:t>, </a:t>
            </a:r>
            <a:r>
              <a:rPr lang="vi-VN" sz="2000" dirty="0"/>
              <a:t>această </a:t>
            </a:r>
            <a:r>
              <a:rPr lang="vi-VN" sz="2000" dirty="0" smtClean="0"/>
              <a:t>interdicţie </a:t>
            </a:r>
            <a:r>
              <a:rPr lang="vi-VN" sz="2000" dirty="0"/>
              <a:t>poate, într-o anumită măsură, să fie </a:t>
            </a:r>
            <a:r>
              <a:rPr lang="vi-VN" sz="2000" dirty="0" smtClean="0"/>
              <a:t>eludat</a:t>
            </a:r>
            <a:r>
              <a:rPr lang="ro-RO" sz="2000" dirty="0" smtClean="0"/>
              <a:t>ă</a:t>
            </a:r>
            <a:endParaRPr lang="vi-VN" sz="2000" dirty="0"/>
          </a:p>
          <a:p>
            <a:pPr eaLnBrk="1" hangingPunct="1"/>
            <a:r>
              <a:rPr lang="vi-VN" sz="2000" dirty="0"/>
              <a:t>Dar acest lucru </a:t>
            </a:r>
            <a:r>
              <a:rPr lang="vi-VN" sz="2000" dirty="0" smtClean="0"/>
              <a:t>este costisito</a:t>
            </a:r>
            <a:r>
              <a:rPr lang="ro-RO" sz="2000" dirty="0"/>
              <a:t>r</a:t>
            </a:r>
            <a:r>
              <a:rPr lang="vi-VN" sz="2000" dirty="0" smtClean="0"/>
              <a:t> </a:t>
            </a:r>
            <a:r>
              <a:rPr lang="vi-VN" sz="2000" u="sng" dirty="0"/>
              <a:t>şi</a:t>
            </a:r>
            <a:r>
              <a:rPr lang="vi-VN" sz="2000" dirty="0"/>
              <a:t> </a:t>
            </a:r>
            <a:r>
              <a:rPr lang="vi-VN" sz="2000" dirty="0" smtClean="0"/>
              <a:t>riscant</a:t>
            </a:r>
            <a:r>
              <a:rPr lang="ro-RO" sz="2000" dirty="0" smtClean="0"/>
              <a:t>, </a:t>
            </a:r>
            <a:r>
              <a:rPr lang="vi-VN" sz="2000" dirty="0" smtClean="0"/>
              <a:t>astfel descurajând investiţii</a:t>
            </a:r>
            <a:r>
              <a:rPr lang="ro-RO" sz="2000" dirty="0" smtClean="0"/>
              <a:t>le</a:t>
            </a:r>
            <a:r>
              <a:rPr lang="vi-VN" sz="2000" dirty="0" smtClean="0"/>
              <a:t> </a:t>
            </a:r>
            <a:r>
              <a:rPr lang="vi-VN" sz="2000" dirty="0"/>
              <a:t>noi</a:t>
            </a:r>
          </a:p>
          <a:p>
            <a:pPr eaLnBrk="1" hangingPunct="1"/>
            <a:r>
              <a:rPr lang="vi-VN" sz="2000" dirty="0"/>
              <a:t>Interdicţia de </a:t>
            </a:r>
            <a:r>
              <a:rPr lang="vi-VN" sz="2000" dirty="0" smtClean="0"/>
              <a:t>achiziţionare</a:t>
            </a:r>
            <a:r>
              <a:rPr lang="ro-RO" sz="2000" dirty="0" smtClean="0"/>
              <a:t> </a:t>
            </a:r>
            <a:r>
              <a:rPr lang="vi-VN" sz="2000" dirty="0" smtClean="0"/>
              <a:t>a terenuri</a:t>
            </a:r>
            <a:r>
              <a:rPr lang="ro-RO" sz="2000" dirty="0" smtClean="0"/>
              <a:t>lor îi</a:t>
            </a:r>
            <a:r>
              <a:rPr lang="vi-VN" sz="2000" dirty="0" smtClean="0"/>
              <a:t> </a:t>
            </a:r>
            <a:r>
              <a:rPr lang="vi-VN" sz="2000" dirty="0"/>
              <a:t>afectează, în </a:t>
            </a:r>
            <a:r>
              <a:rPr lang="vi-VN" sz="2000" dirty="0" smtClean="0"/>
              <a:t>special</a:t>
            </a:r>
            <a:r>
              <a:rPr lang="ro-RO" sz="2000" dirty="0" smtClean="0"/>
              <a:t> afacerile noi</a:t>
            </a:r>
            <a:r>
              <a:rPr lang="vi-VN" sz="2000" dirty="0" smtClean="0"/>
              <a:t> </a:t>
            </a:r>
            <a:r>
              <a:rPr lang="vi-VN" sz="2000" dirty="0"/>
              <a:t>şi </a:t>
            </a:r>
            <a:r>
              <a:rPr lang="vi-VN" sz="2000" dirty="0" smtClean="0"/>
              <a:t>IMM-uri</a:t>
            </a:r>
            <a:r>
              <a:rPr lang="ro-RO" sz="2000" dirty="0" smtClean="0"/>
              <a:t>le</a:t>
            </a:r>
            <a:endParaRPr lang="vi-VN" sz="2000" dirty="0"/>
          </a:p>
          <a:p>
            <a:pPr eaLnBrk="1" hangingPunct="1"/>
            <a:r>
              <a:rPr lang="vi-VN" sz="2000" dirty="0"/>
              <a:t>Având în vedere mai multe modalităţi </a:t>
            </a:r>
            <a:r>
              <a:rPr lang="vi-VN" sz="2000" dirty="0" smtClean="0"/>
              <a:t>de ocoli</a:t>
            </a:r>
            <a:r>
              <a:rPr lang="ro-RO" sz="2000" dirty="0" smtClean="0"/>
              <a:t>re a</a:t>
            </a:r>
            <a:r>
              <a:rPr lang="vi-VN" sz="2000" dirty="0" smtClean="0"/>
              <a:t> normel</a:t>
            </a:r>
            <a:r>
              <a:rPr lang="ro-RO" sz="2000" dirty="0" smtClean="0"/>
              <a:t>or, </a:t>
            </a:r>
            <a:r>
              <a:rPr lang="vi-VN" sz="2000" dirty="0" smtClean="0"/>
              <a:t>ajustarea </a:t>
            </a:r>
            <a:r>
              <a:rPr lang="vi-VN" sz="2000" dirty="0"/>
              <a:t>legislaţiei ar putea avea un </a:t>
            </a:r>
            <a:r>
              <a:rPr lang="vi-VN" sz="2000" dirty="0" smtClean="0"/>
              <a:t>efect</a:t>
            </a:r>
            <a:r>
              <a:rPr lang="ro-RO" sz="2000" dirty="0" smtClean="0"/>
              <a:t> </a:t>
            </a:r>
            <a:r>
              <a:rPr lang="ro-RO" sz="2000" dirty="0"/>
              <a:t>practic</a:t>
            </a:r>
            <a:r>
              <a:rPr lang="vi-VN" sz="2000" dirty="0" smtClean="0"/>
              <a:t> </a:t>
            </a:r>
            <a:r>
              <a:rPr lang="vi-VN" sz="2000" dirty="0"/>
              <a:t>imediat </a:t>
            </a:r>
            <a:r>
              <a:rPr lang="ro-RO" sz="2000" dirty="0" smtClean="0"/>
              <a:t> fără </a:t>
            </a:r>
            <a:r>
              <a:rPr lang="vi-VN" sz="2000" dirty="0" smtClean="0"/>
              <a:t>nici </a:t>
            </a:r>
            <a:r>
              <a:rPr lang="vi-VN" sz="2000" dirty="0"/>
              <a:t>un </a:t>
            </a:r>
            <a:r>
              <a:rPr lang="vi-VN" sz="2000" dirty="0" smtClean="0"/>
              <a:t>cost</a:t>
            </a:r>
            <a:r>
              <a:rPr lang="ro-RO" sz="2000" dirty="0" smtClean="0"/>
              <a:t> </a:t>
            </a:r>
            <a:endParaRPr lang="en-US" sz="2000" dirty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12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42897" y="5249331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 3: </a:t>
            </a:r>
            <a:r>
              <a:rPr lang="ro-RO" sz="2000" dirty="0"/>
              <a:t>Permiterea </a:t>
            </a:r>
            <a:r>
              <a:rPr lang="ro-RO" sz="2000" dirty="0" smtClean="0"/>
              <a:t>investitorilor străini să procure terenuri (sau arendă pe termen lung)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845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en-US" b="1" dirty="0" smtClean="0"/>
              <a:t>2. </a:t>
            </a:r>
            <a:r>
              <a:rPr lang="ro-RO" b="1" dirty="0" smtClean="0"/>
              <a:t>Relaţii problematice între guvern şi agenţii economici</a:t>
            </a:r>
            <a:endParaRPr lang="en-US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251669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en-US" sz="2400" dirty="0" smtClean="0"/>
          </a:p>
          <a:p>
            <a:pPr eaLnBrk="1" hangingPunct="1"/>
            <a:r>
              <a:rPr lang="vi-VN" sz="2400" dirty="0"/>
              <a:t>Problema 1: </a:t>
            </a:r>
            <a:r>
              <a:rPr lang="ro-RO" sz="2400" dirty="0"/>
              <a:t>N</a:t>
            </a:r>
            <a:r>
              <a:rPr lang="vi-VN" sz="2400" dirty="0" smtClean="0"/>
              <a:t>ivel </a:t>
            </a:r>
            <a:r>
              <a:rPr lang="vi-VN" sz="2400" dirty="0"/>
              <a:t>înalt </a:t>
            </a:r>
            <a:r>
              <a:rPr lang="ro-RO" sz="2400" dirty="0" smtClean="0"/>
              <a:t>al caracterului </a:t>
            </a:r>
            <a:r>
              <a:rPr lang="vi-VN" sz="2400" dirty="0" smtClean="0"/>
              <a:t>arbitrar </a:t>
            </a:r>
            <a:r>
              <a:rPr lang="vi-VN" sz="2400" dirty="0"/>
              <a:t>al administraţiei de stat atunci când </a:t>
            </a:r>
            <a:r>
              <a:rPr lang="ro-RO" sz="2400" dirty="0" smtClean="0"/>
              <a:t>abordează </a:t>
            </a:r>
            <a:r>
              <a:rPr lang="vi-VN" sz="2400" dirty="0" smtClean="0"/>
              <a:t>mediul </a:t>
            </a:r>
            <a:r>
              <a:rPr lang="vi-VN" sz="2400" dirty="0"/>
              <a:t>de </a:t>
            </a:r>
            <a:r>
              <a:rPr lang="vi-VN" sz="2400" dirty="0" smtClean="0"/>
              <a:t>afaceri</a:t>
            </a:r>
            <a:r>
              <a:rPr lang="ro-RO" sz="2400" dirty="0" smtClean="0"/>
              <a:t>,</a:t>
            </a:r>
            <a:r>
              <a:rPr lang="vi-VN" sz="2400" dirty="0" smtClean="0"/>
              <a:t> şi</a:t>
            </a:r>
            <a:r>
              <a:rPr lang="ro-RO" sz="2400" dirty="0" smtClean="0"/>
              <a:t>  </a:t>
            </a:r>
            <a:endParaRPr lang="vi-VN" sz="2400" dirty="0"/>
          </a:p>
          <a:p>
            <a:pPr eaLnBrk="1" hangingPunct="1"/>
            <a:r>
              <a:rPr lang="vi-VN" sz="2400" dirty="0" smtClean="0"/>
              <a:t>Discrepanţ</a:t>
            </a:r>
            <a:r>
              <a:rPr lang="ro-RO" sz="2400" dirty="0" smtClean="0"/>
              <a:t>ă mare</a:t>
            </a:r>
            <a:r>
              <a:rPr lang="vi-VN" sz="2400" dirty="0" smtClean="0"/>
              <a:t> </a:t>
            </a:r>
            <a:r>
              <a:rPr lang="vi-VN" sz="2400" dirty="0"/>
              <a:t>dintre </a:t>
            </a:r>
            <a:r>
              <a:rPr lang="vi-VN" sz="2400" dirty="0" smtClean="0"/>
              <a:t>legislaţia</a:t>
            </a:r>
            <a:r>
              <a:rPr lang="ro-RO" sz="2400" dirty="0" smtClean="0"/>
              <a:t> pe hârtie </a:t>
            </a:r>
            <a:r>
              <a:rPr lang="vi-VN" sz="2400" dirty="0" smtClean="0"/>
              <a:t>şi </a:t>
            </a:r>
            <a:r>
              <a:rPr lang="ro-RO" sz="2400" dirty="0" smtClean="0"/>
              <a:t>punerea în aplicare a acesteia</a:t>
            </a:r>
            <a:endParaRPr lang="vi-VN" sz="2400" dirty="0" smtClean="0"/>
          </a:p>
          <a:p>
            <a:pPr eaLnBrk="1" hangingPunct="1"/>
            <a:r>
              <a:rPr lang="ro-RO" sz="2400" dirty="0" smtClean="0"/>
              <a:t>Majorează </a:t>
            </a:r>
            <a:r>
              <a:rPr lang="vi-VN" sz="2400" dirty="0" smtClean="0"/>
              <a:t>costurile şi riscurile </a:t>
            </a:r>
            <a:r>
              <a:rPr lang="vi-VN" sz="2400" u="sng" dirty="0" smtClean="0"/>
              <a:t>afaceri</a:t>
            </a:r>
            <a:r>
              <a:rPr lang="ro-RO" sz="2400" u="sng" dirty="0" smtClean="0"/>
              <a:t>lor</a:t>
            </a:r>
            <a:endParaRPr lang="en-US" sz="2400" u="sng" dirty="0" smtClean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endParaRPr lang="en-US" sz="2400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13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19099" y="5209921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 4: </a:t>
            </a:r>
            <a:r>
              <a:rPr lang="ro-RO" sz="2000" dirty="0" smtClean="0"/>
              <a:t>Trebuie pusă </a:t>
            </a:r>
            <a:r>
              <a:rPr lang="ro-RO" sz="2000" dirty="0"/>
              <a:t>în aplicare </a:t>
            </a:r>
            <a:r>
              <a:rPr lang="ro-RO" sz="2000" dirty="0" smtClean="0"/>
              <a:t>legislaţia îmbunătăţilă – în special autorităţile fiscale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02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Lipsa consultărilor majorează riscul pentru investitori</a:t>
            </a:r>
            <a:endParaRPr lang="en-US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8942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en-US" sz="2400" dirty="0" smtClean="0"/>
          </a:p>
          <a:p>
            <a:pPr eaLnBrk="1" hangingPunct="1"/>
            <a:r>
              <a:rPr lang="vi-VN" sz="2400" dirty="0"/>
              <a:t>Problema 2: </a:t>
            </a:r>
            <a:r>
              <a:rPr lang="ro-RO" sz="2400" dirty="0" smtClean="0"/>
              <a:t>Mediul </a:t>
            </a:r>
            <a:r>
              <a:rPr lang="vi-VN" sz="2400" dirty="0" smtClean="0"/>
              <a:t>de </a:t>
            </a:r>
            <a:r>
              <a:rPr lang="vi-VN" sz="2400" dirty="0"/>
              <a:t>afaceri este rareori </a:t>
            </a:r>
            <a:r>
              <a:rPr lang="vi-VN" sz="2400" dirty="0" smtClean="0"/>
              <a:t>consultat</a:t>
            </a:r>
            <a:r>
              <a:rPr lang="ro-RO" sz="2400" dirty="0" smtClean="0"/>
              <a:t>, iar unele regulamente intră</a:t>
            </a:r>
            <a:r>
              <a:rPr lang="vi-VN" sz="2400" dirty="0" smtClean="0"/>
              <a:t> </a:t>
            </a:r>
            <a:r>
              <a:rPr lang="vi-VN" sz="2400" dirty="0"/>
              <a:t>în vigoare, cu </a:t>
            </a:r>
            <a:r>
              <a:rPr lang="vi-VN" sz="2400" dirty="0" smtClean="0"/>
              <a:t>pu</a:t>
            </a:r>
            <a:r>
              <a:rPr lang="ro-RO" sz="2400" dirty="0" smtClean="0"/>
              <a:t>ţ</a:t>
            </a:r>
            <a:r>
              <a:rPr lang="vi-VN" sz="2400" dirty="0" smtClean="0"/>
              <a:t>in </a:t>
            </a:r>
            <a:r>
              <a:rPr lang="vi-VN" sz="2400" dirty="0"/>
              <a:t>timp </a:t>
            </a:r>
            <a:r>
              <a:rPr lang="ro-RO" sz="2400" dirty="0" smtClean="0"/>
              <a:t>după </a:t>
            </a:r>
            <a:r>
              <a:rPr lang="vi-VN" sz="2400" dirty="0" smtClean="0"/>
              <a:t> adoptare </a:t>
            </a:r>
            <a:r>
              <a:rPr lang="vi-VN" sz="2400" dirty="0"/>
              <a:t>sau chiar retroactiv</a:t>
            </a:r>
          </a:p>
          <a:p>
            <a:pPr eaLnBrk="1" hangingPunct="1"/>
            <a:r>
              <a:rPr lang="ro-RO" sz="2400" dirty="0" smtClean="0"/>
              <a:t>E</a:t>
            </a:r>
            <a:r>
              <a:rPr lang="vi-VN" sz="2400" dirty="0" smtClean="0"/>
              <a:t>vita</a:t>
            </a:r>
            <a:r>
              <a:rPr lang="ro-RO" sz="2400" dirty="0" smtClean="0"/>
              <a:t>tarea</a:t>
            </a:r>
            <a:r>
              <a:rPr lang="vi-VN" sz="2400" dirty="0" smtClean="0"/>
              <a:t> </a:t>
            </a:r>
            <a:r>
              <a:rPr lang="ro-RO" sz="2400" dirty="0" smtClean="0"/>
              <a:t>l</a:t>
            </a:r>
            <a:r>
              <a:rPr lang="vi-VN" sz="2400" dirty="0" smtClean="0"/>
              <a:t>obby</a:t>
            </a:r>
            <a:r>
              <a:rPr lang="ro-RO" sz="2400" dirty="0" smtClean="0"/>
              <a:t>-ului</a:t>
            </a:r>
            <a:r>
              <a:rPr lang="vi-VN" sz="2400" dirty="0" smtClean="0"/>
              <a:t> </a:t>
            </a:r>
            <a:r>
              <a:rPr lang="vi-VN" sz="2400" dirty="0"/>
              <a:t>nu ar trebui să excludă </a:t>
            </a:r>
            <a:r>
              <a:rPr lang="vi-VN" sz="2400" dirty="0" smtClean="0"/>
              <a:t>consultare</a:t>
            </a:r>
            <a:r>
              <a:rPr lang="ro-RO" sz="2400" dirty="0" smtClean="0"/>
              <a:t>a </a:t>
            </a:r>
            <a:r>
              <a:rPr lang="vi-VN" sz="2400" dirty="0"/>
              <a:t>ex-ante</a:t>
            </a:r>
            <a:r>
              <a:rPr lang="vi-VN" sz="2400" dirty="0" smtClean="0"/>
              <a:t> </a:t>
            </a:r>
            <a:r>
              <a:rPr lang="vi-VN" sz="2400" dirty="0"/>
              <a:t>cu mediul de </a:t>
            </a:r>
            <a:r>
              <a:rPr lang="vi-VN" sz="2400" dirty="0" smtClean="0"/>
              <a:t>afaceri</a:t>
            </a:r>
            <a:r>
              <a:rPr lang="ro-RO" sz="2400" dirty="0" smtClean="0"/>
              <a:t> </a:t>
            </a:r>
            <a:endParaRPr lang="vi-VN" sz="2400" dirty="0"/>
          </a:p>
          <a:p>
            <a:pPr eaLnBrk="1" hangingPunct="1"/>
            <a:r>
              <a:rPr lang="vi-VN" sz="2400" dirty="0"/>
              <a:t>Sursă majoră de risc pentru (</a:t>
            </a:r>
            <a:r>
              <a:rPr lang="vi-VN" sz="2400" dirty="0" smtClean="0"/>
              <a:t>străi</a:t>
            </a:r>
            <a:r>
              <a:rPr lang="ro-RO" sz="2400" dirty="0" smtClean="0"/>
              <a:t>ni</a:t>
            </a:r>
            <a:r>
              <a:rPr lang="vi-VN" sz="2400" dirty="0" smtClean="0"/>
              <a:t>), </a:t>
            </a:r>
            <a:r>
              <a:rPr lang="vi-VN" sz="2400" dirty="0"/>
              <a:t>investitori</a:t>
            </a:r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endParaRPr lang="en-US" sz="2400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14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19099" y="5063596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</a:t>
            </a:r>
            <a:r>
              <a:rPr lang="en-US" sz="2000" dirty="0" smtClean="0"/>
              <a:t> 5: </a:t>
            </a:r>
            <a:r>
              <a:rPr lang="ro-RO" sz="2000" dirty="0" smtClean="0"/>
              <a:t>Consultarea părţilor interesate, inclusiv mediul de afaceri la elaborarea noii legislaţii relevante</a:t>
            </a:r>
          </a:p>
        </p:txBody>
      </p:sp>
    </p:spTree>
    <p:extLst>
      <p:ext uri="{BB962C8B-B14F-4D97-AF65-F5344CB8AC3E}">
        <p14:creationId xmlns:p14="http://schemas.microsoft.com/office/powerpoint/2010/main" xmlns="" val="24790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en-US" b="1" dirty="0" smtClean="0"/>
              <a:t>3. </a:t>
            </a:r>
            <a:r>
              <a:rPr lang="ro-RO" sz="2800" b="1" dirty="0" smtClean="0"/>
              <a:t>De la o abordare personalizată spre o abordare instituţionalizată de atragere a ISD</a:t>
            </a:r>
            <a:endParaRPr lang="en-US" sz="2800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8942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en-US" sz="2400" dirty="0" smtClean="0"/>
          </a:p>
          <a:p>
            <a:pPr eaLnBrk="1" hangingPunct="1"/>
            <a:r>
              <a:rPr lang="vi-VN" sz="2400" dirty="0"/>
              <a:t>Problemă: </a:t>
            </a:r>
            <a:r>
              <a:rPr lang="ro-RO" sz="2400" dirty="0" smtClean="0"/>
              <a:t>F</a:t>
            </a:r>
            <a:r>
              <a:rPr lang="vi-VN" sz="2400" dirty="0" smtClean="0"/>
              <a:t>actorii </a:t>
            </a:r>
            <a:r>
              <a:rPr lang="vi-VN" sz="2400" dirty="0"/>
              <a:t>de decizie </a:t>
            </a:r>
            <a:r>
              <a:rPr lang="vi-VN" sz="2400" dirty="0" smtClean="0"/>
              <a:t>preferă </a:t>
            </a:r>
            <a:r>
              <a:rPr lang="vi-VN" sz="2400" dirty="0"/>
              <a:t>să facă </a:t>
            </a:r>
            <a:r>
              <a:rPr lang="ro-RO" sz="2400" dirty="0" smtClean="0"/>
              <a:t>aranjamente </a:t>
            </a:r>
            <a:r>
              <a:rPr lang="vi-VN" sz="2400" dirty="0" smtClean="0"/>
              <a:t>directe </a:t>
            </a:r>
            <a:r>
              <a:rPr lang="vi-VN" sz="2400" dirty="0"/>
              <a:t>cu investitorii străini (în loc de a delega agenţiilor, cum ar fi MIEPO</a:t>
            </a:r>
            <a:r>
              <a:rPr lang="vi-VN" sz="2400" dirty="0" smtClean="0"/>
              <a:t>)</a:t>
            </a:r>
            <a:r>
              <a:rPr lang="ro-RO" sz="2400" dirty="0" smtClean="0"/>
              <a:t> </a:t>
            </a:r>
            <a:endParaRPr lang="vi-VN" sz="2400" dirty="0"/>
          </a:p>
          <a:p>
            <a:pPr eaLnBrk="1" hangingPunct="1"/>
            <a:r>
              <a:rPr lang="vi-VN" sz="2400" dirty="0"/>
              <a:t>În timp ce acest lucru este benefic pentru </a:t>
            </a:r>
            <a:r>
              <a:rPr lang="vi-VN" sz="2400" dirty="0" smtClean="0"/>
              <a:t>investitor</a:t>
            </a:r>
            <a:r>
              <a:rPr lang="ro-RO" sz="2400" dirty="0"/>
              <a:t> </a:t>
            </a:r>
            <a:r>
              <a:rPr lang="ro-RO" sz="2400" dirty="0" smtClean="0"/>
              <a:t>pe termen</a:t>
            </a:r>
            <a:r>
              <a:rPr lang="vi-VN" sz="2400" dirty="0" smtClean="0"/>
              <a:t> </a:t>
            </a:r>
            <a:r>
              <a:rPr lang="vi-VN" sz="2400" dirty="0"/>
              <a:t>scurt </a:t>
            </a:r>
            <a:r>
              <a:rPr lang="vi-VN" sz="2400" dirty="0" smtClean="0"/>
              <a:t>– </a:t>
            </a:r>
            <a:r>
              <a:rPr lang="ro-RO" sz="2400" dirty="0" smtClean="0"/>
              <a:t>există un </a:t>
            </a:r>
            <a:r>
              <a:rPr lang="vi-VN" sz="2400" dirty="0" smtClean="0"/>
              <a:t>risc </a:t>
            </a:r>
            <a:r>
              <a:rPr lang="vi-VN" sz="2400" dirty="0"/>
              <a:t>imens pentru </a:t>
            </a:r>
            <a:r>
              <a:rPr lang="ro-RO" sz="2400" dirty="0" smtClean="0"/>
              <a:t>agentul economic în cazul în care </a:t>
            </a:r>
            <a:r>
              <a:rPr lang="vi-VN" sz="2400" dirty="0" smtClean="0"/>
              <a:t>pierde </a:t>
            </a:r>
            <a:r>
              <a:rPr lang="vi-VN" sz="2400" dirty="0"/>
              <a:t>sprijinul politic (de exemplu, </a:t>
            </a:r>
            <a:r>
              <a:rPr lang="vi-VN" sz="2400" dirty="0" smtClean="0"/>
              <a:t>schimbarea guvern</a:t>
            </a:r>
            <a:r>
              <a:rPr lang="ro-RO" sz="2400" dirty="0" smtClean="0"/>
              <a:t>ului</a:t>
            </a:r>
            <a:r>
              <a:rPr lang="vi-VN" sz="2400" dirty="0" smtClean="0"/>
              <a:t>)</a:t>
            </a:r>
            <a:endParaRPr lang="vi-VN" sz="2400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ro-RO" sz="2300" dirty="0" smtClean="0"/>
              <a:t>Pentru ca acest lucru să funcţioneze, este important ca structura instituţională şi financiară să reflecte cea mai bună practică internaţională </a:t>
            </a:r>
            <a:endParaRPr lang="en-US" sz="23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endParaRPr lang="en-US" sz="2400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15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19095" y="4417980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 6: </a:t>
            </a:r>
            <a:r>
              <a:rPr lang="ro-RO" sz="2000" dirty="0" smtClean="0"/>
              <a:t>Adoptarea unei abordări instituţionale în ce priveşte atragerea ISD conform celor mai bune practici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8821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20688" y="3076575"/>
            <a:ext cx="8301037" cy="8493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Conclu</a:t>
            </a:r>
            <a:r>
              <a:rPr lang="ro-RO" sz="3600" dirty="0" smtClean="0"/>
              <a:t>zii</a:t>
            </a:r>
            <a:endParaRPr lang="en-US" sz="36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</p:txBody>
      </p:sp>
      <p:sp>
        <p:nvSpPr>
          <p:cNvPr id="14339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5806B2F-B975-41F8-9144-758688808C26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16</a:t>
            </a:fld>
            <a:endParaRPr lang="de-DE" sz="1200" b="1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2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erade Verbindung mit Pfeil 30"/>
          <p:cNvCxnSpPr/>
          <p:nvPr/>
        </p:nvCxnSpPr>
        <p:spPr>
          <a:xfrm>
            <a:off x="5194259" y="4832367"/>
            <a:ext cx="234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H="1">
            <a:off x="3685156" y="4889514"/>
            <a:ext cx="2963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sz="3000" b="1" dirty="0" smtClean="0"/>
              <a:t>Pentru investitori sunt importante profiturile</a:t>
            </a:r>
            <a:br>
              <a:rPr lang="ro-RO" sz="3000" b="1" dirty="0" smtClean="0"/>
            </a:br>
            <a:endParaRPr lang="en-GB" sz="3000" b="1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en-GB" sz="1200" b="1" smtClean="0">
                <a:solidFill>
                  <a:srgbClr val="404040"/>
                </a:solidFill>
              </a:rPr>
              <a:pPr algn="r" eaLnBrk="1" hangingPunct="1"/>
              <a:t>17</a:t>
            </a:fld>
            <a:endParaRPr lang="en-GB" sz="1200" b="1">
              <a:solidFill>
                <a:srgbClr val="40404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946404" y="2192871"/>
            <a:ext cx="3258637" cy="990600"/>
          </a:xfrm>
          <a:prstGeom prst="rect">
            <a:avLst/>
          </a:prstGeom>
          <a:gradFill>
            <a:gsLst>
              <a:gs pos="5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/>
              <a:t>Profituri aşteptate</a:t>
            </a:r>
            <a:endParaRPr lang="en-GB" sz="2800" dirty="0" smtClean="0"/>
          </a:p>
          <a:p>
            <a:pPr algn="ctr"/>
            <a:r>
              <a:rPr lang="en-GB" dirty="0" smtClean="0"/>
              <a:t>                      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3270250" y="1214969"/>
            <a:ext cx="2654300" cy="651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dirty="0" smtClean="0"/>
              <a:t>Investiţii</a:t>
            </a:r>
            <a:r>
              <a:rPr lang="en-GB" sz="2400" dirty="0" smtClean="0"/>
              <a:t> </a:t>
            </a:r>
            <a:r>
              <a:rPr lang="ro-RO" sz="2400" dirty="0"/>
              <a:t>î</a:t>
            </a:r>
            <a:r>
              <a:rPr lang="en-GB" sz="2400" dirty="0" smtClean="0"/>
              <a:t>n Moldova?</a:t>
            </a:r>
            <a:endParaRPr lang="en-GB" sz="2400" dirty="0"/>
          </a:p>
        </p:txBody>
      </p:sp>
      <p:sp>
        <p:nvSpPr>
          <p:cNvPr id="9" name="Rechteck 8"/>
          <p:cNvSpPr/>
          <p:nvPr/>
        </p:nvSpPr>
        <p:spPr>
          <a:xfrm>
            <a:off x="1634063" y="3471341"/>
            <a:ext cx="2120898" cy="28617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/>
              <a:t>           </a:t>
            </a:r>
            <a:r>
              <a:rPr lang="en-GB" dirty="0" err="1" smtClean="0"/>
              <a:t>Ris</a:t>
            </a:r>
            <a:r>
              <a:rPr lang="ro-RO" dirty="0" smtClean="0"/>
              <a:t>c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o-RO" sz="1600" dirty="0" smtClean="0"/>
              <a:t>Relaţie stat-mediu de afaceri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o-RO" sz="1600" dirty="0" smtClean="0"/>
              <a:t>Stab. politică</a:t>
            </a:r>
            <a:r>
              <a:rPr lang="en-GB" sz="1600" dirty="0" smtClean="0"/>
              <a:t>/ pre</a:t>
            </a:r>
            <a:r>
              <a:rPr lang="ro-RO" sz="1600" dirty="0" smtClean="0"/>
              <a:t>vizibilitate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o-RO" sz="1600" dirty="0" smtClean="0"/>
              <a:t>Atragerea investiţ</a:t>
            </a:r>
          </a:p>
          <a:p>
            <a:r>
              <a:rPr lang="ro-RO" sz="1600" dirty="0" smtClean="0"/>
              <a:t>iilor</a:t>
            </a:r>
            <a:endParaRPr lang="en-GB" sz="1600" dirty="0"/>
          </a:p>
        </p:txBody>
      </p:sp>
      <p:sp>
        <p:nvSpPr>
          <p:cNvPr id="12" name="Rechteck 11"/>
          <p:cNvSpPr/>
          <p:nvPr/>
        </p:nvSpPr>
        <p:spPr>
          <a:xfrm>
            <a:off x="5425015" y="3471333"/>
            <a:ext cx="2112432" cy="28617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/>
              <a:t>          Cost</a:t>
            </a:r>
            <a:r>
              <a:rPr lang="ro-RO" dirty="0" smtClean="0"/>
              <a:t>uri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Capital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o-RO" sz="1600" dirty="0" smtClean="0"/>
              <a:t>Forţa de muncă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o-RO" sz="1600" dirty="0" smtClean="0"/>
              <a:t>Terenuri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Tax</a:t>
            </a:r>
            <a:r>
              <a:rPr lang="ro-RO" sz="1600" dirty="0" smtClean="0"/>
              <a:t>e</a:t>
            </a:r>
            <a:r>
              <a:rPr lang="en-GB" sz="1600" dirty="0" smtClean="0"/>
              <a:t>, </a:t>
            </a:r>
            <a:r>
              <a:rPr lang="ro-RO" sz="1600" dirty="0" smtClean="0"/>
              <a:t>Plăţi</a:t>
            </a:r>
            <a:endParaRPr lang="en-GB" sz="1600" dirty="0"/>
          </a:p>
        </p:txBody>
      </p:sp>
      <p:sp>
        <p:nvSpPr>
          <p:cNvPr id="22" name="Rechteck 21"/>
          <p:cNvSpPr/>
          <p:nvPr/>
        </p:nvSpPr>
        <p:spPr>
          <a:xfrm>
            <a:off x="7772399" y="3953934"/>
            <a:ext cx="1371601" cy="122344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Legi nefavorabile care reglementează relaţiile de muncă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013199" y="3583554"/>
            <a:ext cx="1168402" cy="85722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Interdicţie de procurare a terenurilor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916389" y="4559312"/>
            <a:ext cx="1295401" cy="61807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Plăţi oficiale şi neoficiale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1337732" y="4008970"/>
            <a:ext cx="2963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1337732" y="5058833"/>
            <a:ext cx="2963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hteck 47"/>
          <p:cNvSpPr/>
          <p:nvPr/>
        </p:nvSpPr>
        <p:spPr>
          <a:xfrm>
            <a:off x="101600" y="3577166"/>
            <a:ext cx="1236132" cy="86360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  <a:tint val="66000"/>
                  <a:satMod val="160000"/>
                </a:srgbClr>
              </a:gs>
              <a:gs pos="50000">
                <a:srgbClr val="FF0000">
                  <a:tint val="66000"/>
                  <a:satMod val="160000"/>
                  <a:tint val="44500"/>
                  <a:satMod val="160000"/>
                </a:srgbClr>
              </a:gs>
              <a:gs pos="100000">
                <a:srgbClr val="FF0000">
                  <a:tint val="66000"/>
                  <a:satMod val="160000"/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Implementarea arbitrară a legislaţiei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101600" y="4538133"/>
            <a:ext cx="1236132" cy="104140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Modificări neaşteptate a legislaţiei fără consultare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101600" y="5715000"/>
            <a:ext cx="1236132" cy="61806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Abordare personalizată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54" name="Gerade Verbindung mit Pfeil 53"/>
          <p:cNvCxnSpPr/>
          <p:nvPr/>
        </p:nvCxnSpPr>
        <p:spPr>
          <a:xfrm flipH="1">
            <a:off x="7537447" y="4347691"/>
            <a:ext cx="2349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H="1">
            <a:off x="3232150" y="1896532"/>
            <a:ext cx="321729" cy="296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>
            <a:off x="5621864" y="1896532"/>
            <a:ext cx="338669" cy="296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5181601" y="4023795"/>
            <a:ext cx="234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>
            <a:off x="3716867" y="4032262"/>
            <a:ext cx="2963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337732" y="5939372"/>
            <a:ext cx="2963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iger Pfeil 12"/>
          <p:cNvSpPr/>
          <p:nvPr/>
        </p:nvSpPr>
        <p:spPr>
          <a:xfrm>
            <a:off x="2353738" y="2497666"/>
            <a:ext cx="592666" cy="922867"/>
          </a:xfrm>
          <a:prstGeom prst="ben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0" name="Rechteckiger Pfeil 39"/>
          <p:cNvSpPr/>
          <p:nvPr/>
        </p:nvSpPr>
        <p:spPr>
          <a:xfrm>
            <a:off x="6261100" y="2491352"/>
            <a:ext cx="592666" cy="922867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2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Privire generală asupra recomandărilor </a:t>
            </a:r>
            <a:endParaRPr lang="en-US" b="1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18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19099" y="1252956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</a:t>
            </a:r>
            <a:r>
              <a:rPr lang="en-US" sz="2000" dirty="0" smtClean="0"/>
              <a:t> </a:t>
            </a:r>
            <a:r>
              <a:rPr lang="en-US" sz="2000" dirty="0"/>
              <a:t>1: </a:t>
            </a:r>
            <a:r>
              <a:rPr lang="ro-RO" sz="2000" dirty="0" smtClean="0"/>
              <a:t>Reforma legislaţiei muncii pentru a acorda stimulente investitorilor cu scopul de a investi în educaţia ulterioară</a:t>
            </a:r>
            <a:endParaRPr lang="en-US" sz="2000" dirty="0"/>
          </a:p>
        </p:txBody>
      </p:sp>
      <p:sp>
        <p:nvSpPr>
          <p:cNvPr id="6" name="Rechteck 5"/>
          <p:cNvSpPr/>
          <p:nvPr/>
        </p:nvSpPr>
        <p:spPr>
          <a:xfrm>
            <a:off x="419098" y="2353623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</a:t>
            </a:r>
            <a:r>
              <a:rPr lang="en-US" sz="2000" dirty="0" smtClean="0"/>
              <a:t> 2: </a:t>
            </a:r>
            <a:r>
              <a:rPr lang="ro-RO" sz="2000" dirty="0" smtClean="0"/>
              <a:t>Revizuirea sistemului educaţional pentru a ţine cont de economia bazată pe cunoştinţe. Utilizarea exerciţiilor pilot pentru a testa idei şi a se consulta îndeaproape cu mediul de afaceri</a:t>
            </a:r>
            <a:endParaRPr lang="en-US" sz="2000" dirty="0"/>
          </a:p>
        </p:txBody>
      </p:sp>
      <p:sp>
        <p:nvSpPr>
          <p:cNvPr id="7" name="Rechteck 6"/>
          <p:cNvSpPr/>
          <p:nvPr/>
        </p:nvSpPr>
        <p:spPr>
          <a:xfrm>
            <a:off x="419099" y="4487350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</a:t>
            </a:r>
            <a:r>
              <a:rPr lang="en-US" sz="2000" dirty="0" smtClean="0"/>
              <a:t> 4: </a:t>
            </a:r>
            <a:r>
              <a:rPr lang="ro-RO" sz="2000" dirty="0" smtClean="0"/>
              <a:t>Legislaţia îmbunătăţită trebuie să se reflecte în punere în aplicare şi comportamentul organelor de stat – în special autorităţile fiscale </a:t>
            </a:r>
            <a:endParaRPr lang="en-US" sz="2000" dirty="0"/>
          </a:p>
        </p:txBody>
      </p:sp>
      <p:sp>
        <p:nvSpPr>
          <p:cNvPr id="10" name="Rechteck 9"/>
          <p:cNvSpPr/>
          <p:nvPr/>
        </p:nvSpPr>
        <p:spPr>
          <a:xfrm>
            <a:off x="419097" y="3386670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</a:t>
            </a:r>
            <a:r>
              <a:rPr lang="en-US" sz="2000" dirty="0" smtClean="0"/>
              <a:t> 3: </a:t>
            </a:r>
            <a:r>
              <a:rPr lang="ro-RO" sz="2000" dirty="0" smtClean="0"/>
              <a:t>Permiterea achiziţiei terenurilor (sau arendă pe termen lung) pentru investitorii străini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3372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Privire generală asupra recomandărilor </a:t>
            </a:r>
            <a:r>
              <a:rPr lang="en-US" b="1" dirty="0" smtClean="0"/>
              <a:t>(</a:t>
            </a:r>
            <a:r>
              <a:rPr lang="en-US" b="1" dirty="0" err="1" smtClean="0"/>
              <a:t>contin</a:t>
            </a:r>
            <a:r>
              <a:rPr lang="ro-RO" b="1" dirty="0" smtClean="0"/>
              <a:t>uare</a:t>
            </a:r>
            <a:r>
              <a:rPr lang="en-US" b="1" dirty="0" smtClean="0"/>
              <a:t>)</a:t>
            </a:r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19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19096" y="1671507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 5: </a:t>
            </a:r>
            <a:r>
              <a:rPr lang="ro-RO" sz="2000" dirty="0" smtClean="0"/>
              <a:t>Consultarea cu părţile interesate, inclusiv agenţii economici la elaborarea legislaţiei relevante noi</a:t>
            </a:r>
            <a:endParaRPr lang="en-US" sz="2000" dirty="0"/>
          </a:p>
        </p:txBody>
      </p:sp>
      <p:sp>
        <p:nvSpPr>
          <p:cNvPr id="6" name="Rechteck 5"/>
          <p:cNvSpPr/>
          <p:nvPr/>
        </p:nvSpPr>
        <p:spPr>
          <a:xfrm>
            <a:off x="419097" y="2753489"/>
            <a:ext cx="8132233" cy="948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Recom</a:t>
            </a:r>
            <a:r>
              <a:rPr lang="ro-RO" sz="2000" dirty="0" smtClean="0"/>
              <a:t>andarea</a:t>
            </a:r>
            <a:r>
              <a:rPr lang="en-US" sz="2000" dirty="0" smtClean="0"/>
              <a:t> 6: </a:t>
            </a:r>
            <a:r>
              <a:rPr lang="ro-RO" sz="2000" dirty="0" smtClean="0"/>
              <a:t>Adoptarea abordării instituţionale în vederea atragerii ISD conform celei mai bune practici</a:t>
            </a:r>
            <a:endParaRPr lang="en-US" sz="2000" dirty="0"/>
          </a:p>
        </p:txBody>
      </p:sp>
      <p:sp>
        <p:nvSpPr>
          <p:cNvPr id="7" name="Rechteck 6"/>
          <p:cNvSpPr/>
          <p:nvPr/>
        </p:nvSpPr>
        <p:spPr>
          <a:xfrm>
            <a:off x="419099" y="4487350"/>
            <a:ext cx="8132233" cy="1092183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2000" dirty="0" smtClean="0"/>
              <a:t>Recomandare generală</a:t>
            </a:r>
            <a:r>
              <a:rPr lang="en-US" sz="2000" dirty="0" smtClean="0"/>
              <a:t>: </a:t>
            </a:r>
          </a:p>
          <a:p>
            <a:r>
              <a:rPr lang="ro-RO" sz="2000" dirty="0" smtClean="0"/>
              <a:t>Realinierea reglementărilor învechite cu realitatea va îmbunătăţi în mod semnificativ mediul de afaceri cu costuri scăzute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668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Structur</a:t>
            </a:r>
            <a:r>
              <a:rPr lang="ro-RO" b="1" dirty="0" smtClean="0"/>
              <a:t>a</a:t>
            </a:r>
            <a:endParaRPr lang="en-US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894263"/>
          </a:xfrm>
        </p:spPr>
        <p:txBody>
          <a:bodyPr/>
          <a:lstStyle/>
          <a:p>
            <a:pPr marL="536575" indent="-536575" eaLnBrk="1" hangingPunct="1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2400" dirty="0" err="1" smtClean="0"/>
              <a:t>Introduc</a:t>
            </a:r>
            <a:r>
              <a:rPr lang="ro-RO" sz="2400" dirty="0" smtClean="0"/>
              <a:t>ere</a:t>
            </a:r>
            <a:endParaRPr lang="en-US" sz="2400" dirty="0" smtClean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ro-RO" sz="2400" dirty="0" smtClean="0"/>
              <a:t>ISD în </a:t>
            </a:r>
            <a:r>
              <a:rPr lang="en-US" sz="2400" dirty="0" smtClean="0"/>
              <a:t>Moldova</a:t>
            </a:r>
            <a:r>
              <a:rPr lang="en-US" sz="2400" dirty="0"/>
              <a:t>: </a:t>
            </a:r>
            <a:r>
              <a:rPr lang="en-US" sz="2400" dirty="0" err="1" smtClean="0"/>
              <a:t>Fa</a:t>
            </a:r>
            <a:r>
              <a:rPr lang="ro-RO" sz="2400" dirty="0" smtClean="0"/>
              <a:t>pte</a:t>
            </a:r>
            <a:endParaRPr lang="en-US" sz="2400" dirty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ro-RO" sz="2400" dirty="0" smtClean="0"/>
              <a:t>Cum sporim fluxul de ISD </a:t>
            </a:r>
            <a:r>
              <a:rPr lang="en-US" sz="2400" dirty="0" smtClean="0"/>
              <a:t>: </a:t>
            </a:r>
            <a:r>
              <a:rPr lang="en-US" sz="2400" dirty="0" err="1" smtClean="0"/>
              <a:t>Recom</a:t>
            </a:r>
            <a:r>
              <a:rPr lang="ro-RO" sz="2400" dirty="0" smtClean="0"/>
              <a:t>andări</a:t>
            </a:r>
            <a:endParaRPr lang="en-US" sz="2400" dirty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2400" dirty="0" err="1" smtClean="0"/>
              <a:t>Conclu</a:t>
            </a:r>
            <a:r>
              <a:rPr lang="ro-RO" sz="2400" dirty="0" smtClean="0"/>
              <a:t>zii</a:t>
            </a:r>
            <a:endParaRPr lang="en-US" sz="2400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536575" indent="-536575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endParaRPr lang="en-US" sz="2400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2</a:t>
            </a:fld>
            <a:endParaRPr lang="de-DE" sz="1200" b="1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Contact</a:t>
            </a:r>
            <a:r>
              <a:rPr lang="ro-RO" b="1" dirty="0" smtClean="0"/>
              <a:t>e</a:t>
            </a:r>
            <a:endParaRPr lang="en-US" b="1" dirty="0" smtClean="0"/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>
          <a:xfrm>
            <a:off x="1198563" y="1476375"/>
            <a:ext cx="4876800" cy="4705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>
              <a:solidFill>
                <a:srgbClr val="26262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Dr. </a:t>
            </a:r>
            <a:r>
              <a:rPr lang="en-US" sz="2000" dirty="0" smtClean="0"/>
              <a:t>Ricardo Giucci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hlinkClick r:id="rId3"/>
              </a:rPr>
              <a:t>giucci@berlin-economics.com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Jörg</a:t>
            </a:r>
            <a:r>
              <a:rPr lang="en-US" sz="2000" dirty="0" smtClean="0"/>
              <a:t> Radeke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hlinkClick r:id="rId4"/>
              </a:rPr>
              <a:t>radeke@berlin-economics.com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26262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>
              <a:solidFill>
                <a:srgbClr val="26262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German Economic Team Moldova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c/o BE Berlin Economics GmbH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Schillerstr</a:t>
            </a:r>
            <a:r>
              <a:rPr lang="en-US" sz="2000" dirty="0" smtClean="0"/>
              <a:t>. 59, D-10627 Berlin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Tel: +49 30 / 20 61 34 64 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Fax: +49 30 / 20 61 34 64 9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E-mail: info@get-moldova.de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www.get-moldova.de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 smtClean="0"/>
          </a:p>
        </p:txBody>
      </p:sp>
      <p:sp>
        <p:nvSpPr>
          <p:cNvPr id="22532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05871A-770B-4F2B-8722-21822B2F1017}" type="slidenum">
              <a:rPr lang="de-DE" smtClean="0">
                <a:solidFill>
                  <a:srgbClr val="404040"/>
                </a:solidFill>
              </a:rPr>
              <a:pPr eaLnBrk="1" hangingPunct="1"/>
              <a:t>20</a:t>
            </a:fld>
            <a:endParaRPr lang="de-DE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20688" y="3076575"/>
            <a:ext cx="8301037" cy="8493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2</a:t>
            </a:r>
            <a:r>
              <a:rPr lang="en-US" sz="3600" dirty="0" smtClean="0"/>
              <a:t>. </a:t>
            </a:r>
            <a:r>
              <a:rPr lang="ro-RO" sz="3600" dirty="0" smtClean="0"/>
              <a:t>ISD în</a:t>
            </a:r>
            <a:r>
              <a:rPr lang="en-GB" sz="3600" dirty="0" smtClean="0"/>
              <a:t> </a:t>
            </a:r>
            <a:r>
              <a:rPr lang="en-GB" sz="3600" dirty="0"/>
              <a:t>Moldova: </a:t>
            </a:r>
            <a:r>
              <a:rPr lang="en-GB" sz="3600" dirty="0" err="1" smtClean="0"/>
              <a:t>Fa</a:t>
            </a:r>
            <a:r>
              <a:rPr lang="ro-RO" sz="3600" dirty="0" smtClean="0"/>
              <a:t>pte</a:t>
            </a:r>
            <a:endParaRPr lang="en-US" sz="36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</p:txBody>
      </p:sp>
      <p:sp>
        <p:nvSpPr>
          <p:cNvPr id="14339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5806B2F-B975-41F8-9144-758688808C26}" type="slidenum">
              <a:rPr lang="de-DE" sz="1200" b="1">
                <a:solidFill>
                  <a:srgbClr val="404040"/>
                </a:solidFill>
              </a:rPr>
              <a:pPr algn="r" eaLnBrk="1" hangingPunct="1"/>
              <a:t>3</a:t>
            </a:fld>
            <a:endParaRPr lang="de-DE" sz="1200" b="1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ISD</a:t>
            </a:r>
            <a:r>
              <a:rPr lang="en-US" b="1" dirty="0" smtClean="0"/>
              <a:t>: </a:t>
            </a:r>
            <a:r>
              <a:rPr lang="ro-RO" b="1" dirty="0" smtClean="0"/>
              <a:t>Recuperare lentă după criza economică</a:t>
            </a:r>
            <a:endParaRPr lang="en-US" b="1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4</a:t>
            </a:fld>
            <a:endParaRPr lang="de-DE" sz="1200" b="1">
              <a:solidFill>
                <a:srgbClr val="404040"/>
              </a:solidFill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xmlns="" val="3812105973"/>
              </p:ext>
            </p:extLst>
          </p:nvPr>
        </p:nvGraphicFramePr>
        <p:xfrm>
          <a:off x="256539" y="1495400"/>
          <a:ext cx="8210128" cy="491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hteck 2"/>
          <p:cNvSpPr/>
          <p:nvPr/>
        </p:nvSpPr>
        <p:spPr>
          <a:xfrm>
            <a:off x="256539" y="1432481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Fluxuri nete de investiţii directe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791199" y="6078441"/>
            <a:ext cx="33528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/>
              <a:t>Source</a:t>
            </a:r>
            <a:r>
              <a:rPr lang="de-DE" sz="1200" i="1" dirty="0" smtClean="0"/>
              <a:t>: UNCTAD 2012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579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ISD Comparaţie la nivel internaţional</a:t>
            </a:r>
            <a:endParaRPr lang="en-US" b="1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5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6539" y="1271608"/>
            <a:ext cx="464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Stocul de ISD per capita la sfârşitul lui 2010</a:t>
            </a:r>
            <a:endParaRPr lang="de-DE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xmlns="" val="945481907"/>
              </p:ext>
            </p:extLst>
          </p:nvPr>
        </p:nvGraphicFramePr>
        <p:xfrm>
          <a:off x="256538" y="1540961"/>
          <a:ext cx="8023861" cy="469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hteck 5"/>
          <p:cNvSpPr/>
          <p:nvPr/>
        </p:nvSpPr>
        <p:spPr>
          <a:xfrm>
            <a:off x="5731933" y="6078441"/>
            <a:ext cx="35136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/>
              <a:t>Source</a:t>
            </a:r>
            <a:r>
              <a:rPr lang="de-DE" sz="1200" i="1" dirty="0" smtClean="0"/>
              <a:t>: </a:t>
            </a:r>
            <a:r>
              <a:rPr lang="en-US" sz="1200" i="1" dirty="0"/>
              <a:t>IMF Data </a:t>
            </a:r>
            <a:r>
              <a:rPr lang="en-US" sz="1200" i="1" dirty="0" smtClean="0"/>
              <a:t>Warehouse, Eurostat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33121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 anchor="t"/>
          <a:lstStyle/>
          <a:p>
            <a:pPr eaLnBrk="1" hangingPunct="1"/>
            <a:r>
              <a:rPr lang="ro-RO" b="1" dirty="0" smtClean="0"/>
              <a:t>ISD dominate de servicii</a:t>
            </a:r>
            <a:endParaRPr lang="en-US" b="1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6</a:t>
            </a:fld>
            <a:endParaRPr lang="de-DE" sz="1200" b="1">
              <a:solidFill>
                <a:srgbClr val="40404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6539" y="1483283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Poziţiille ISD în sectoare in 2010</a:t>
            </a:r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xmlns="" val="1858890956"/>
              </p:ext>
            </p:extLst>
          </p:nvPr>
        </p:nvGraphicFramePr>
        <p:xfrm>
          <a:off x="1118313" y="2071953"/>
          <a:ext cx="7026619" cy="456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hteck 3"/>
          <p:cNvSpPr/>
          <p:nvPr/>
        </p:nvSpPr>
        <p:spPr>
          <a:xfrm>
            <a:off x="5791199" y="5934502"/>
            <a:ext cx="335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/>
              <a:t>Source: </a:t>
            </a:r>
            <a:r>
              <a:rPr lang="de-DE" sz="1200" i="1" dirty="0" err="1"/>
              <a:t>Moldovan</a:t>
            </a:r>
            <a:r>
              <a:rPr lang="de-DE" sz="1200" i="1" dirty="0"/>
              <a:t> Investment </a:t>
            </a:r>
            <a:r>
              <a:rPr lang="de-DE" sz="1200" i="1" dirty="0" err="1"/>
              <a:t>and</a:t>
            </a:r>
            <a:r>
              <a:rPr lang="de-DE" sz="1200" i="1" dirty="0"/>
              <a:t> Export Promotion Organisation (MIEPO) (2010)</a:t>
            </a:r>
          </a:p>
        </p:txBody>
      </p:sp>
    </p:spTree>
    <p:extLst>
      <p:ext uri="{BB962C8B-B14F-4D97-AF65-F5344CB8AC3E}">
        <p14:creationId xmlns:p14="http://schemas.microsoft.com/office/powerpoint/2010/main" xmlns="" val="19232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/>
          <a:lstStyle/>
          <a:p>
            <a:pPr eaLnBrk="1" hangingPunct="1"/>
            <a:r>
              <a:rPr lang="ro-RO" b="1" dirty="0" smtClean="0"/>
              <a:t>Cât de competitivă este Moldova</a:t>
            </a:r>
            <a:r>
              <a:rPr lang="en-GB" b="1" dirty="0" smtClean="0"/>
              <a:t>?</a:t>
            </a:r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en-GB" sz="1200" b="1" smtClean="0">
                <a:solidFill>
                  <a:srgbClr val="404040"/>
                </a:solidFill>
              </a:rPr>
              <a:pPr algn="r" eaLnBrk="1" hangingPunct="1"/>
              <a:t>7</a:t>
            </a:fld>
            <a:endParaRPr lang="en-GB" sz="1200" b="1">
              <a:solidFill>
                <a:srgbClr val="404040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8781750"/>
              </p:ext>
            </p:extLst>
          </p:nvPr>
        </p:nvGraphicFramePr>
        <p:xfrm>
          <a:off x="324271" y="1706880"/>
          <a:ext cx="7837596" cy="375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399"/>
                <a:gridCol w="1959399"/>
                <a:gridCol w="1959399"/>
                <a:gridCol w="1959399"/>
              </a:tblGrid>
              <a:tr h="1328892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Ţara</a:t>
                      </a:r>
                      <a:endParaRPr lang="de-DE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Salariul lunar în producere</a:t>
                      </a:r>
                      <a:endParaRPr lang="de-DE" sz="20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(USD/FTE)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Productivi</a:t>
                      </a: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tate</a:t>
                      </a:r>
                      <a:endParaRPr lang="de-DE" sz="20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PIB</a:t>
                      </a: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/perso</a:t>
                      </a: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ă</a:t>
                      </a: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ng</a:t>
                      </a:r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ajată</a:t>
                      </a: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 fontAlgn="ctr"/>
                      <a:endParaRPr lang="de-DE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Cheltuieli</a:t>
                      </a:r>
                      <a:r>
                        <a:rPr lang="ro-RO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pentru educaţie</a:t>
                      </a:r>
                      <a:endParaRPr lang="de-DE" sz="20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ro-RO" sz="20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în</a:t>
                      </a:r>
                      <a:r>
                        <a:rPr lang="de-DE" sz="20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GDP</a:t>
                      </a:r>
                    </a:p>
                    <a:p>
                      <a:pPr algn="ctr" fontAlgn="ctr"/>
                      <a:endParaRPr lang="de-DE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0420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Moldova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11,807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0" marR="0" marT="0" marB="0" anchor="b"/>
                </a:tc>
              </a:tr>
              <a:tr h="40420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â</a:t>
                      </a:r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nia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11,019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b"/>
                </a:tc>
              </a:tr>
              <a:tr h="40420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craina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9,564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0" marR="0" marT="0" marB="0" anchor="b"/>
                </a:tc>
              </a:tr>
              <a:tr h="40420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Belarus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28,465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0" marR="0" marT="0" marB="0" anchor="b"/>
                </a:tc>
              </a:tr>
              <a:tr h="40420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onia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899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25,873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0" marR="0" marT="0" marB="0" anchor="b"/>
                </a:tc>
              </a:tr>
              <a:tr h="40420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rmania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3,008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43,050  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256539" y="1271608"/>
            <a:ext cx="4775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Măsuri selective ale competitivităţii Moldovei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239605" y="5579533"/>
            <a:ext cx="7905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Întrebare</a:t>
            </a:r>
            <a:r>
              <a:rPr lang="en-GB" sz="2400" dirty="0" smtClean="0"/>
              <a:t>: </a:t>
            </a:r>
            <a:r>
              <a:rPr lang="ro-RO" sz="2400" dirty="0" smtClean="0"/>
              <a:t>De ce Moldova nu reuşeşte să atragă investiţii străine</a:t>
            </a:r>
            <a:r>
              <a:rPr lang="en-GB" sz="2400" dirty="0" smtClean="0"/>
              <a:t>? </a:t>
            </a:r>
            <a:endParaRPr lang="en-GB" sz="2400" dirty="0"/>
          </a:p>
        </p:txBody>
      </p:sp>
      <p:sp>
        <p:nvSpPr>
          <p:cNvPr id="7" name="Rechteck 6"/>
          <p:cNvSpPr/>
          <p:nvPr/>
        </p:nvSpPr>
        <p:spPr>
          <a:xfrm>
            <a:off x="7103533" y="5934502"/>
            <a:ext cx="20404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Source: IMF, </a:t>
            </a:r>
            <a:r>
              <a:rPr lang="de-DE" sz="1200" i="1" dirty="0" err="1" smtClean="0"/>
              <a:t>Eurostat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15795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20688" y="3076575"/>
            <a:ext cx="8301037" cy="8493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/>
              <a:t>3. </a:t>
            </a:r>
            <a:r>
              <a:rPr lang="ro-RO" sz="3600" dirty="0" smtClean="0"/>
              <a:t>Cum pot fi majorate ISD</a:t>
            </a:r>
            <a:r>
              <a:rPr lang="en-GB" sz="3600" dirty="0" smtClean="0"/>
              <a:t>: </a:t>
            </a:r>
            <a:r>
              <a:rPr lang="en-GB" sz="3600" dirty="0" err="1" smtClean="0"/>
              <a:t>Recom</a:t>
            </a:r>
            <a:r>
              <a:rPr lang="ro-RO" sz="3600" dirty="0" smtClean="0"/>
              <a:t>andări</a:t>
            </a:r>
            <a:endParaRPr lang="en-US" sz="36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/>
          </a:p>
        </p:txBody>
      </p:sp>
      <p:sp>
        <p:nvSpPr>
          <p:cNvPr id="14339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5806B2F-B975-41F8-9144-758688808C26}" type="slidenum">
              <a:rPr lang="de-DE" sz="1200" b="1">
                <a:solidFill>
                  <a:srgbClr val="404040"/>
                </a:solidFill>
              </a:rPr>
              <a:pPr algn="r" eaLnBrk="1" hangingPunct="1"/>
              <a:t>8</a:t>
            </a:fld>
            <a:endParaRPr lang="de-DE" sz="1200" b="1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4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19100" y="554038"/>
            <a:ext cx="8229600" cy="563562"/>
          </a:xfrm>
        </p:spPr>
        <p:txBody>
          <a:bodyPr/>
          <a:lstStyle/>
          <a:p>
            <a:pPr eaLnBrk="1" hangingPunct="1"/>
            <a:r>
              <a:rPr lang="ro-RO" b="1" dirty="0" smtClean="0"/>
              <a:t>Cum putem atrage investitorii străini</a:t>
            </a:r>
            <a:endParaRPr lang="en-US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894263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vi-VN" sz="2400" dirty="0"/>
              <a:t>Problema modului </a:t>
            </a:r>
            <a:r>
              <a:rPr lang="ro-RO" sz="2400" dirty="0" smtClean="0"/>
              <a:t>în care pot fi majorate</a:t>
            </a:r>
            <a:r>
              <a:rPr lang="vi-VN" sz="2400" dirty="0" smtClean="0"/>
              <a:t> fluxuril</a:t>
            </a:r>
            <a:r>
              <a:rPr lang="ro-RO" sz="2400" dirty="0"/>
              <a:t>e</a:t>
            </a:r>
            <a:r>
              <a:rPr lang="vi-VN" sz="2400" dirty="0" smtClean="0"/>
              <a:t> </a:t>
            </a:r>
            <a:r>
              <a:rPr lang="vi-VN" sz="2400" dirty="0"/>
              <a:t>de ISD </a:t>
            </a:r>
            <a:r>
              <a:rPr lang="vi-VN" sz="2400" dirty="0" smtClean="0"/>
              <a:t>în </a:t>
            </a:r>
            <a:r>
              <a:rPr lang="vi-VN" sz="2400" dirty="0"/>
              <a:t>ţară a fost </a:t>
            </a:r>
            <a:r>
              <a:rPr lang="vi-VN" sz="2400" dirty="0" smtClean="0"/>
              <a:t>discutat</a:t>
            </a:r>
            <a:r>
              <a:rPr lang="ro-RO" sz="2400" dirty="0" smtClean="0"/>
              <a:t>ă</a:t>
            </a:r>
            <a:r>
              <a:rPr lang="vi-VN" sz="2400" dirty="0" smtClean="0"/>
              <a:t> </a:t>
            </a:r>
            <a:r>
              <a:rPr lang="vi-VN" sz="2400" dirty="0"/>
              <a:t>pe larg</a:t>
            </a:r>
          </a:p>
          <a:p>
            <a:pPr eaLnBrk="1" hangingPunct="1"/>
            <a:r>
              <a:rPr lang="vi-VN" sz="2400" dirty="0"/>
              <a:t>Procedura standard este </a:t>
            </a:r>
            <a:r>
              <a:rPr lang="vi-VN" sz="2400" dirty="0" smtClean="0"/>
              <a:t>revizuire</a:t>
            </a:r>
            <a:r>
              <a:rPr lang="ro-RO" sz="2400" dirty="0" smtClean="0"/>
              <a:t>a</a:t>
            </a:r>
            <a:r>
              <a:rPr lang="vi-VN" sz="2400" dirty="0" smtClean="0"/>
              <a:t> legisla</a:t>
            </a:r>
            <a:r>
              <a:rPr lang="ro-RO" sz="2400" dirty="0" smtClean="0"/>
              <a:t>ţiei</a:t>
            </a:r>
            <a:r>
              <a:rPr lang="vi-VN" sz="2400" dirty="0" smtClean="0"/>
              <a:t>, </a:t>
            </a:r>
            <a:r>
              <a:rPr lang="vi-VN" sz="2400" dirty="0"/>
              <a:t>care </a:t>
            </a:r>
            <a:r>
              <a:rPr lang="ro-RO" sz="2400" dirty="0" smtClean="0"/>
              <a:t>ulterior este c</a:t>
            </a:r>
            <a:r>
              <a:rPr lang="vi-VN" sz="2400" dirty="0" smtClean="0"/>
              <a:t>ompara</a:t>
            </a:r>
            <a:r>
              <a:rPr lang="ro-RO" sz="2400" dirty="0" smtClean="0"/>
              <a:t>tă</a:t>
            </a:r>
            <a:r>
              <a:rPr lang="vi-VN" sz="2400" dirty="0" smtClean="0"/>
              <a:t> </a:t>
            </a:r>
            <a:r>
              <a:rPr lang="vi-VN" sz="2400" dirty="0"/>
              <a:t>cu cele mai bune practici internaţionale</a:t>
            </a:r>
          </a:p>
          <a:p>
            <a:pPr eaLnBrk="1" hangingPunct="1"/>
            <a:r>
              <a:rPr lang="vi-VN" sz="2400" dirty="0" smtClean="0"/>
              <a:t>Deşi</a:t>
            </a:r>
            <a:r>
              <a:rPr lang="ro-RO" sz="2400" dirty="0" smtClean="0"/>
              <a:t>,</a:t>
            </a:r>
            <a:r>
              <a:rPr lang="vi-VN" sz="2400" dirty="0" smtClean="0"/>
              <a:t> </a:t>
            </a:r>
            <a:r>
              <a:rPr lang="vi-VN" sz="2400" dirty="0"/>
              <a:t>legislaţia este </a:t>
            </a:r>
            <a:r>
              <a:rPr lang="vi-VN" sz="2400" dirty="0" smtClean="0"/>
              <a:t>important</a:t>
            </a:r>
            <a:r>
              <a:rPr lang="ro-RO" sz="2400" dirty="0" smtClean="0"/>
              <a:t>ă</a:t>
            </a:r>
            <a:r>
              <a:rPr lang="vi-VN" sz="2400" dirty="0" smtClean="0"/>
              <a:t>, </a:t>
            </a:r>
            <a:r>
              <a:rPr lang="vi-VN" sz="2400" dirty="0"/>
              <a:t>există alte probleme care </a:t>
            </a:r>
            <a:r>
              <a:rPr lang="ro-RO" sz="2400" dirty="0" smtClean="0"/>
              <a:t>afectează </a:t>
            </a:r>
            <a:r>
              <a:rPr lang="vi-VN" sz="2400" dirty="0" smtClean="0"/>
              <a:t>deciziile </a:t>
            </a:r>
            <a:r>
              <a:rPr lang="ro-RO" sz="2400" dirty="0" smtClean="0"/>
              <a:t>i</a:t>
            </a:r>
            <a:r>
              <a:rPr lang="vi-VN" sz="2400" dirty="0" smtClean="0"/>
              <a:t>nvestiţi</a:t>
            </a:r>
            <a:r>
              <a:rPr lang="ro-RO" sz="2400" dirty="0" smtClean="0"/>
              <a:t>onale</a:t>
            </a:r>
            <a:r>
              <a:rPr lang="vi-VN" sz="2400" dirty="0" smtClean="0"/>
              <a:t> - </a:t>
            </a:r>
            <a:r>
              <a:rPr lang="vi-VN" sz="2400" dirty="0"/>
              <a:t>ne vom concentra pe:</a:t>
            </a:r>
          </a:p>
          <a:p>
            <a:pPr eaLnBrk="1" hangingPunct="1"/>
            <a:r>
              <a:rPr lang="ro-RO" sz="2400" dirty="0" smtClean="0"/>
              <a:t>B</a:t>
            </a:r>
            <a:r>
              <a:rPr lang="vi-VN" sz="2400" dirty="0" smtClean="0"/>
              <a:t>ariere legislative</a:t>
            </a:r>
            <a:r>
              <a:rPr lang="ro-RO" sz="2400" dirty="0" smtClean="0"/>
              <a:t> selectate</a:t>
            </a:r>
            <a:r>
              <a:rPr lang="vi-VN" sz="2400" dirty="0" smtClean="0"/>
              <a:t> </a:t>
            </a:r>
            <a:r>
              <a:rPr lang="vi-VN" sz="2400" dirty="0"/>
              <a:t>- terenuri şi legislaţia muncii</a:t>
            </a:r>
          </a:p>
          <a:p>
            <a:pPr eaLnBrk="1" hangingPunct="1"/>
            <a:r>
              <a:rPr lang="vi-VN" sz="2400" dirty="0"/>
              <a:t>Relaţia dintre </a:t>
            </a:r>
            <a:r>
              <a:rPr lang="ro-RO" sz="2400" dirty="0" smtClean="0"/>
              <a:t>stat </a:t>
            </a:r>
            <a:r>
              <a:rPr lang="vi-VN" sz="2400" dirty="0" smtClean="0"/>
              <a:t>şi </a:t>
            </a:r>
            <a:r>
              <a:rPr lang="vi-VN" sz="2400" dirty="0"/>
              <a:t>mediul de afaceri</a:t>
            </a:r>
          </a:p>
          <a:p>
            <a:pPr eaLnBrk="1" hangingPunct="1"/>
            <a:r>
              <a:rPr lang="vi-VN" sz="2400" dirty="0"/>
              <a:t>Abordare personalizată vs </a:t>
            </a:r>
            <a:r>
              <a:rPr lang="vi-VN" sz="2400" dirty="0" smtClean="0"/>
              <a:t>instituţional</a:t>
            </a:r>
            <a:r>
              <a:rPr lang="ro-RO" sz="2400" dirty="0" smtClean="0"/>
              <a:t>ă</a:t>
            </a:r>
            <a:r>
              <a:rPr lang="vi-VN" sz="2400" dirty="0" smtClean="0"/>
              <a:t> </a:t>
            </a:r>
            <a:r>
              <a:rPr lang="ro-RO" sz="2400" dirty="0" smtClean="0"/>
              <a:t>în vederea </a:t>
            </a:r>
            <a:r>
              <a:rPr lang="vi-VN" sz="2400" dirty="0" smtClean="0"/>
              <a:t>atrager</a:t>
            </a:r>
            <a:r>
              <a:rPr lang="ro-RO" sz="2400" dirty="0" smtClean="0"/>
              <a:t>ii</a:t>
            </a:r>
            <a:r>
              <a:rPr lang="vi-VN" sz="2400" dirty="0" smtClean="0"/>
              <a:t> investi</a:t>
            </a:r>
            <a:r>
              <a:rPr lang="ro-RO" sz="2400" dirty="0" smtClean="0"/>
              <a:t>ţ</a:t>
            </a:r>
            <a:r>
              <a:rPr lang="vi-VN" sz="2400" dirty="0" smtClean="0"/>
              <a:t>iilor </a:t>
            </a:r>
            <a:r>
              <a:rPr lang="vi-VN" sz="2400" dirty="0"/>
              <a:t>straine </a:t>
            </a:r>
            <a:r>
              <a:rPr lang="vi-VN" sz="2400" dirty="0" smtClean="0"/>
              <a:t>directe</a:t>
            </a:r>
            <a:r>
              <a:rPr lang="ro-RO" sz="2400" dirty="0" smtClean="0"/>
              <a:t> </a:t>
            </a:r>
            <a:endParaRPr lang="en-US" sz="2400" dirty="0" smtClean="0"/>
          </a:p>
        </p:txBody>
      </p:sp>
      <p:sp>
        <p:nvSpPr>
          <p:cNvPr id="13316" name="Foliennummernplatzhalter 4"/>
          <p:cNvSpPr txBox="1">
            <a:spLocks noGrp="1"/>
          </p:cNvSpPr>
          <p:nvPr/>
        </p:nvSpPr>
        <p:spPr bwMode="auto">
          <a:xfrm>
            <a:off x="8026400" y="6519863"/>
            <a:ext cx="6604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9B4B70-9542-45A7-909B-DBADF90A7BDC}" type="slidenum">
              <a:rPr lang="de-DE" sz="1200" b="1">
                <a:solidFill>
                  <a:srgbClr val="404040"/>
                </a:solidFill>
              </a:rPr>
              <a:pPr algn="r" eaLnBrk="1" hangingPunct="1"/>
              <a:t>9</a:t>
            </a:fld>
            <a:endParaRPr lang="de-DE" sz="1200" b="1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1209</Words>
  <Application>Microsoft Office PowerPoint</Application>
  <PresentationFormat>On-screen Show (4:3)</PresentationFormat>
  <Paragraphs>191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1_Office-Design</vt:lpstr>
      <vt:lpstr>Atragerea ISD în Moldova: Fapte, Potenţial şi Recomandări</vt:lpstr>
      <vt:lpstr>Structura</vt:lpstr>
      <vt:lpstr>Slide 3</vt:lpstr>
      <vt:lpstr>ISD: Recuperare lentă după criza economică</vt:lpstr>
      <vt:lpstr>ISD Comparaţie la nivel internaţional</vt:lpstr>
      <vt:lpstr>ISD dominate de servicii</vt:lpstr>
      <vt:lpstr>Cât de competitivă este Moldova?</vt:lpstr>
      <vt:lpstr>Slide 8</vt:lpstr>
      <vt:lpstr>Cum putem atrage investitorii străini</vt:lpstr>
      <vt:lpstr>1. Bariere legislative selectate</vt:lpstr>
      <vt:lpstr>Sistem educaţional depăşit- investitorii sunt reticenţi să investească în instruire </vt:lpstr>
      <vt:lpstr>Interzicerea procurării terenurilor adaugă costuri şi riscuri enorme investitorilor</vt:lpstr>
      <vt:lpstr>2. Relaţii problematice între guvern şi agenţii economici</vt:lpstr>
      <vt:lpstr>Lipsa consultărilor majorează riscul pentru investitori</vt:lpstr>
      <vt:lpstr>3. De la o abordare personalizată spre o abordare instituţionalizată de atragere a ISD</vt:lpstr>
      <vt:lpstr>Slide 16</vt:lpstr>
      <vt:lpstr>Pentru investitori sunt importante profiturile </vt:lpstr>
      <vt:lpstr>Privire generală asupra recomandărilor </vt:lpstr>
      <vt:lpstr>Privire generală asupra recomandărilor (continuare)</vt:lpstr>
      <vt:lpstr>Contacte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 Finance in Moldova   Analysis and Policy Recommendations</dc:title>
  <dc:creator>Kirchner</dc:creator>
  <cp:lastModifiedBy>User</cp:lastModifiedBy>
  <cp:revision>1249</cp:revision>
  <cp:lastPrinted>2012-06-18T13:53:24Z</cp:lastPrinted>
  <dcterms:created xsi:type="dcterms:W3CDTF">2010-05-22T07:34:45Z</dcterms:created>
  <dcterms:modified xsi:type="dcterms:W3CDTF">2012-06-21T13:08:01Z</dcterms:modified>
</cp:coreProperties>
</file>